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381" r:id="rId2"/>
    <p:sldId id="283" r:id="rId3"/>
    <p:sldId id="342" r:id="rId4"/>
    <p:sldId id="350" r:id="rId5"/>
    <p:sldId id="344" r:id="rId6"/>
    <p:sldId id="348" r:id="rId7"/>
    <p:sldId id="349" r:id="rId8"/>
    <p:sldId id="343" r:id="rId9"/>
    <p:sldId id="345" r:id="rId10"/>
    <p:sldId id="313" r:id="rId11"/>
    <p:sldId id="314" r:id="rId12"/>
    <p:sldId id="346" r:id="rId13"/>
    <p:sldId id="351" r:id="rId14"/>
    <p:sldId id="352" r:id="rId15"/>
    <p:sldId id="39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02A"/>
    <a:srgbClr val="00FF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77" autoAdjust="0"/>
    <p:restoredTop sz="92905"/>
  </p:normalViewPr>
  <p:slideViewPr>
    <p:cSldViewPr snapToGrid="0" snapToObjects="1">
      <p:cViewPr varScale="1">
        <p:scale>
          <a:sx n="146" d="100"/>
          <a:sy n="146" d="100"/>
        </p:scale>
        <p:origin x="1422"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E21AFB-7B8A-1F42-8029-C5B32DFEC3FA}" type="datetimeFigureOut">
              <a:rPr lang="en-US" smtClean="0"/>
              <a:t>9/13/2023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B3056D-7813-8745-8FCB-B69B0D9A0283}" type="slidenum">
              <a:rPr lang="en-US" smtClean="0"/>
              <a:t>‹#›</a:t>
            </a:fld>
            <a:endParaRPr lang="en-US"/>
          </a:p>
        </p:txBody>
      </p:sp>
    </p:spTree>
    <p:extLst>
      <p:ext uri="{BB962C8B-B14F-4D97-AF65-F5344CB8AC3E}">
        <p14:creationId xmlns:p14="http://schemas.microsoft.com/office/powerpoint/2010/main" val="785383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9514D1-63B1-464A-8D20-61339C7A4C71}" type="datetimeFigureOut">
              <a:rPr lang="en-US" smtClean="0"/>
              <a:t>9/13/2023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ACAAB7-70A9-8A42-931D-38780AAD2AB8}" type="slidenum">
              <a:rPr lang="en-US" smtClean="0"/>
              <a:t>‹#›</a:t>
            </a:fld>
            <a:endParaRPr lang="en-US"/>
          </a:p>
        </p:txBody>
      </p:sp>
    </p:spTree>
    <p:extLst>
      <p:ext uri="{BB962C8B-B14F-4D97-AF65-F5344CB8AC3E}">
        <p14:creationId xmlns:p14="http://schemas.microsoft.com/office/powerpoint/2010/main" val="194551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2FAE40-C573-429A-9BB3-2937D206126F}" type="slidenum">
              <a:rPr lang="en-US" smtClean="0"/>
              <a:pPr/>
              <a:t>1</a:t>
            </a:fld>
            <a:endParaRPr lang="en-US"/>
          </a:p>
        </p:txBody>
      </p:sp>
    </p:spTree>
    <p:extLst>
      <p:ext uri="{BB962C8B-B14F-4D97-AF65-F5344CB8AC3E}">
        <p14:creationId xmlns:p14="http://schemas.microsoft.com/office/powerpoint/2010/main" val="4289639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2FAE40-C573-429A-9BB3-2937D206126F}" type="slidenum">
              <a:rPr lang="en-US" smtClean="0"/>
              <a:pPr/>
              <a:t>15</a:t>
            </a:fld>
            <a:endParaRPr lang="en-US"/>
          </a:p>
        </p:txBody>
      </p:sp>
    </p:spTree>
    <p:extLst>
      <p:ext uri="{BB962C8B-B14F-4D97-AF65-F5344CB8AC3E}">
        <p14:creationId xmlns:p14="http://schemas.microsoft.com/office/powerpoint/2010/main" val="1242012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504439-F029-D74D-92E6-AD013F131847}" type="datetime1">
              <a:rPr lang="en-US" smtClean="0"/>
              <a:t>9/13/2023</a:t>
            </a:fld>
            <a:endParaRPr lang="en-US"/>
          </a:p>
        </p:txBody>
      </p:sp>
      <p:sp>
        <p:nvSpPr>
          <p:cNvPr id="5" name="Footer Placeholder 4"/>
          <p:cNvSpPr>
            <a:spLocks noGrp="1"/>
          </p:cNvSpPr>
          <p:nvPr>
            <p:ph type="ftr" sz="quarter" idx="11"/>
          </p:nvPr>
        </p:nvSpPr>
        <p:spPr/>
        <p:txBody>
          <a:bodyPr/>
          <a:lstStyle/>
          <a:p>
            <a:r>
              <a:rPr lang="en-US"/>
              <a:t>CONFIDENTIAL AND PROPRIETARY</a:t>
            </a:r>
          </a:p>
        </p:txBody>
      </p:sp>
      <p:sp>
        <p:nvSpPr>
          <p:cNvPr id="6" name="Slide Number Placeholder 5"/>
          <p:cNvSpPr>
            <a:spLocks noGrp="1"/>
          </p:cNvSpPr>
          <p:nvPr>
            <p:ph type="sldNum" sz="quarter" idx="12"/>
          </p:nvPr>
        </p:nvSpPr>
        <p:spPr/>
        <p:txBody>
          <a:bodyPr/>
          <a:lstStyle/>
          <a:p>
            <a:fld id="{867820BB-7236-004F-A461-700F8411943C}" type="slidenum">
              <a:rPr lang="en-US" smtClean="0"/>
              <a:t>‹#›</a:t>
            </a:fld>
            <a:endParaRPr lang="en-US"/>
          </a:p>
        </p:txBody>
      </p:sp>
    </p:spTree>
    <p:extLst>
      <p:ext uri="{BB962C8B-B14F-4D97-AF65-F5344CB8AC3E}">
        <p14:creationId xmlns:p14="http://schemas.microsoft.com/office/powerpoint/2010/main" val="345672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8C0F77-187C-1540-8346-3E0AA07A0A7A}" type="datetime1">
              <a:rPr lang="en-US" smtClean="0"/>
              <a:t>9/13/2023</a:t>
            </a:fld>
            <a:endParaRPr lang="en-US"/>
          </a:p>
        </p:txBody>
      </p:sp>
      <p:sp>
        <p:nvSpPr>
          <p:cNvPr id="5" name="Footer Placeholder 4"/>
          <p:cNvSpPr>
            <a:spLocks noGrp="1"/>
          </p:cNvSpPr>
          <p:nvPr>
            <p:ph type="ftr" sz="quarter" idx="11"/>
          </p:nvPr>
        </p:nvSpPr>
        <p:spPr/>
        <p:txBody>
          <a:bodyPr/>
          <a:lstStyle/>
          <a:p>
            <a:r>
              <a:rPr lang="en-US"/>
              <a:t>CONFIDENTIAL AND PROPRIETARY</a:t>
            </a:r>
          </a:p>
        </p:txBody>
      </p:sp>
      <p:sp>
        <p:nvSpPr>
          <p:cNvPr id="6" name="Slide Number Placeholder 5"/>
          <p:cNvSpPr>
            <a:spLocks noGrp="1"/>
          </p:cNvSpPr>
          <p:nvPr>
            <p:ph type="sldNum" sz="quarter" idx="12"/>
          </p:nvPr>
        </p:nvSpPr>
        <p:spPr/>
        <p:txBody>
          <a:bodyPr/>
          <a:lstStyle/>
          <a:p>
            <a:fld id="{867820BB-7236-004F-A461-700F8411943C}" type="slidenum">
              <a:rPr lang="en-US" smtClean="0"/>
              <a:t>‹#›</a:t>
            </a:fld>
            <a:endParaRPr lang="en-US"/>
          </a:p>
        </p:txBody>
      </p:sp>
    </p:spTree>
    <p:extLst>
      <p:ext uri="{BB962C8B-B14F-4D97-AF65-F5344CB8AC3E}">
        <p14:creationId xmlns:p14="http://schemas.microsoft.com/office/powerpoint/2010/main" val="3851621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6ACE92-7CC3-0B47-AF19-E474D0B2C8E7}" type="datetime1">
              <a:rPr lang="en-US" smtClean="0"/>
              <a:t>9/13/2023</a:t>
            </a:fld>
            <a:endParaRPr lang="en-US"/>
          </a:p>
        </p:txBody>
      </p:sp>
      <p:sp>
        <p:nvSpPr>
          <p:cNvPr id="5" name="Footer Placeholder 4"/>
          <p:cNvSpPr>
            <a:spLocks noGrp="1"/>
          </p:cNvSpPr>
          <p:nvPr>
            <p:ph type="ftr" sz="quarter" idx="11"/>
          </p:nvPr>
        </p:nvSpPr>
        <p:spPr/>
        <p:txBody>
          <a:bodyPr/>
          <a:lstStyle/>
          <a:p>
            <a:r>
              <a:rPr lang="en-US"/>
              <a:t>CONFIDENTIAL AND PROPRIETARY</a:t>
            </a:r>
          </a:p>
        </p:txBody>
      </p:sp>
      <p:sp>
        <p:nvSpPr>
          <p:cNvPr id="6" name="Slide Number Placeholder 5"/>
          <p:cNvSpPr>
            <a:spLocks noGrp="1"/>
          </p:cNvSpPr>
          <p:nvPr>
            <p:ph type="sldNum" sz="quarter" idx="12"/>
          </p:nvPr>
        </p:nvSpPr>
        <p:spPr/>
        <p:txBody>
          <a:bodyPr/>
          <a:lstStyle/>
          <a:p>
            <a:fld id="{867820BB-7236-004F-A461-700F8411943C}" type="slidenum">
              <a:rPr lang="en-US" smtClean="0"/>
              <a:t>‹#›</a:t>
            </a:fld>
            <a:endParaRPr lang="en-US"/>
          </a:p>
        </p:txBody>
      </p:sp>
    </p:spTree>
    <p:extLst>
      <p:ext uri="{BB962C8B-B14F-4D97-AF65-F5344CB8AC3E}">
        <p14:creationId xmlns:p14="http://schemas.microsoft.com/office/powerpoint/2010/main" val="4084218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B31A1B-7612-4846-8214-62695B84DE54}" type="datetime1">
              <a:rPr lang="en-US" smtClean="0"/>
              <a:t>9/13/2023</a:t>
            </a:fld>
            <a:endParaRPr lang="en-US"/>
          </a:p>
        </p:txBody>
      </p:sp>
      <p:sp>
        <p:nvSpPr>
          <p:cNvPr id="5" name="Footer Placeholder 4"/>
          <p:cNvSpPr>
            <a:spLocks noGrp="1"/>
          </p:cNvSpPr>
          <p:nvPr>
            <p:ph type="ftr" sz="quarter" idx="11"/>
          </p:nvPr>
        </p:nvSpPr>
        <p:spPr/>
        <p:txBody>
          <a:bodyPr/>
          <a:lstStyle/>
          <a:p>
            <a:r>
              <a:rPr lang="en-US"/>
              <a:t>CONFIDENTIAL AND PROPRIETARY</a:t>
            </a:r>
          </a:p>
        </p:txBody>
      </p:sp>
      <p:sp>
        <p:nvSpPr>
          <p:cNvPr id="6" name="Slide Number Placeholder 5"/>
          <p:cNvSpPr>
            <a:spLocks noGrp="1"/>
          </p:cNvSpPr>
          <p:nvPr>
            <p:ph type="sldNum" sz="quarter" idx="12"/>
          </p:nvPr>
        </p:nvSpPr>
        <p:spPr/>
        <p:txBody>
          <a:bodyPr/>
          <a:lstStyle/>
          <a:p>
            <a:fld id="{867820BB-7236-004F-A461-700F8411943C}" type="slidenum">
              <a:rPr lang="en-US" smtClean="0"/>
              <a:t>‹#›</a:t>
            </a:fld>
            <a:endParaRPr lang="en-US"/>
          </a:p>
        </p:txBody>
      </p:sp>
    </p:spTree>
    <p:extLst>
      <p:ext uri="{BB962C8B-B14F-4D97-AF65-F5344CB8AC3E}">
        <p14:creationId xmlns:p14="http://schemas.microsoft.com/office/powerpoint/2010/main" val="177116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273C78-DA6D-1944-87AA-A539E3D6ACE7}" type="datetime1">
              <a:rPr lang="en-US" smtClean="0"/>
              <a:t>9/13/2023</a:t>
            </a:fld>
            <a:endParaRPr lang="en-US"/>
          </a:p>
        </p:txBody>
      </p:sp>
      <p:sp>
        <p:nvSpPr>
          <p:cNvPr id="5" name="Footer Placeholder 4"/>
          <p:cNvSpPr>
            <a:spLocks noGrp="1"/>
          </p:cNvSpPr>
          <p:nvPr>
            <p:ph type="ftr" sz="quarter" idx="11"/>
          </p:nvPr>
        </p:nvSpPr>
        <p:spPr/>
        <p:txBody>
          <a:bodyPr/>
          <a:lstStyle/>
          <a:p>
            <a:r>
              <a:rPr lang="en-US"/>
              <a:t>CONFIDENTIAL AND PROPRIETARY</a:t>
            </a:r>
          </a:p>
        </p:txBody>
      </p:sp>
      <p:sp>
        <p:nvSpPr>
          <p:cNvPr id="6" name="Slide Number Placeholder 5"/>
          <p:cNvSpPr>
            <a:spLocks noGrp="1"/>
          </p:cNvSpPr>
          <p:nvPr>
            <p:ph type="sldNum" sz="quarter" idx="12"/>
          </p:nvPr>
        </p:nvSpPr>
        <p:spPr/>
        <p:txBody>
          <a:bodyPr/>
          <a:lstStyle/>
          <a:p>
            <a:fld id="{867820BB-7236-004F-A461-700F8411943C}" type="slidenum">
              <a:rPr lang="en-US" smtClean="0"/>
              <a:t>‹#›</a:t>
            </a:fld>
            <a:endParaRPr lang="en-US"/>
          </a:p>
        </p:txBody>
      </p:sp>
    </p:spTree>
    <p:extLst>
      <p:ext uri="{BB962C8B-B14F-4D97-AF65-F5344CB8AC3E}">
        <p14:creationId xmlns:p14="http://schemas.microsoft.com/office/powerpoint/2010/main" val="3987957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16C3F8-3AC5-0C4E-900C-FD60A38CC739}" type="datetime1">
              <a:rPr lang="en-US" smtClean="0"/>
              <a:t>9/13/2023</a:t>
            </a:fld>
            <a:endParaRPr lang="en-US"/>
          </a:p>
        </p:txBody>
      </p:sp>
      <p:sp>
        <p:nvSpPr>
          <p:cNvPr id="6" name="Footer Placeholder 5"/>
          <p:cNvSpPr>
            <a:spLocks noGrp="1"/>
          </p:cNvSpPr>
          <p:nvPr>
            <p:ph type="ftr" sz="quarter" idx="11"/>
          </p:nvPr>
        </p:nvSpPr>
        <p:spPr/>
        <p:txBody>
          <a:bodyPr/>
          <a:lstStyle/>
          <a:p>
            <a:r>
              <a:rPr lang="en-US"/>
              <a:t>CONFIDENTIAL AND PROPRIETARY</a:t>
            </a:r>
          </a:p>
        </p:txBody>
      </p:sp>
      <p:sp>
        <p:nvSpPr>
          <p:cNvPr id="7" name="Slide Number Placeholder 6"/>
          <p:cNvSpPr>
            <a:spLocks noGrp="1"/>
          </p:cNvSpPr>
          <p:nvPr>
            <p:ph type="sldNum" sz="quarter" idx="12"/>
          </p:nvPr>
        </p:nvSpPr>
        <p:spPr/>
        <p:txBody>
          <a:bodyPr/>
          <a:lstStyle/>
          <a:p>
            <a:fld id="{867820BB-7236-004F-A461-700F8411943C}" type="slidenum">
              <a:rPr lang="en-US" smtClean="0"/>
              <a:t>‹#›</a:t>
            </a:fld>
            <a:endParaRPr lang="en-US"/>
          </a:p>
        </p:txBody>
      </p:sp>
    </p:spTree>
    <p:extLst>
      <p:ext uri="{BB962C8B-B14F-4D97-AF65-F5344CB8AC3E}">
        <p14:creationId xmlns:p14="http://schemas.microsoft.com/office/powerpoint/2010/main" val="62987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5F12FD-2CCD-5A4B-9C03-7767573E8EAB}" type="datetime1">
              <a:rPr lang="en-US" smtClean="0"/>
              <a:t>9/13/2023</a:t>
            </a:fld>
            <a:endParaRPr lang="en-US"/>
          </a:p>
        </p:txBody>
      </p:sp>
      <p:sp>
        <p:nvSpPr>
          <p:cNvPr id="8" name="Footer Placeholder 7"/>
          <p:cNvSpPr>
            <a:spLocks noGrp="1"/>
          </p:cNvSpPr>
          <p:nvPr>
            <p:ph type="ftr" sz="quarter" idx="11"/>
          </p:nvPr>
        </p:nvSpPr>
        <p:spPr/>
        <p:txBody>
          <a:bodyPr/>
          <a:lstStyle/>
          <a:p>
            <a:r>
              <a:rPr lang="en-US"/>
              <a:t>CONFIDENTIAL AND PROPRIETARY</a:t>
            </a:r>
          </a:p>
        </p:txBody>
      </p:sp>
      <p:sp>
        <p:nvSpPr>
          <p:cNvPr id="9" name="Slide Number Placeholder 8"/>
          <p:cNvSpPr>
            <a:spLocks noGrp="1"/>
          </p:cNvSpPr>
          <p:nvPr>
            <p:ph type="sldNum" sz="quarter" idx="12"/>
          </p:nvPr>
        </p:nvSpPr>
        <p:spPr/>
        <p:txBody>
          <a:bodyPr/>
          <a:lstStyle/>
          <a:p>
            <a:fld id="{867820BB-7236-004F-A461-700F8411943C}" type="slidenum">
              <a:rPr lang="en-US" smtClean="0"/>
              <a:t>‹#›</a:t>
            </a:fld>
            <a:endParaRPr lang="en-US"/>
          </a:p>
        </p:txBody>
      </p:sp>
    </p:spTree>
    <p:extLst>
      <p:ext uri="{BB962C8B-B14F-4D97-AF65-F5344CB8AC3E}">
        <p14:creationId xmlns:p14="http://schemas.microsoft.com/office/powerpoint/2010/main" val="3052159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1DE728-F55D-A94E-B525-FFF7E2829714}" type="datetime1">
              <a:rPr lang="en-US" smtClean="0"/>
              <a:t>9/13/2023</a:t>
            </a:fld>
            <a:endParaRPr lang="en-US"/>
          </a:p>
        </p:txBody>
      </p:sp>
      <p:sp>
        <p:nvSpPr>
          <p:cNvPr id="4" name="Footer Placeholder 3"/>
          <p:cNvSpPr>
            <a:spLocks noGrp="1"/>
          </p:cNvSpPr>
          <p:nvPr>
            <p:ph type="ftr" sz="quarter" idx="11"/>
          </p:nvPr>
        </p:nvSpPr>
        <p:spPr/>
        <p:txBody>
          <a:bodyPr/>
          <a:lstStyle/>
          <a:p>
            <a:r>
              <a:rPr lang="en-US"/>
              <a:t>CONFIDENTIAL AND PROPRIETARY</a:t>
            </a:r>
          </a:p>
        </p:txBody>
      </p:sp>
      <p:sp>
        <p:nvSpPr>
          <p:cNvPr id="5" name="Slide Number Placeholder 4"/>
          <p:cNvSpPr>
            <a:spLocks noGrp="1"/>
          </p:cNvSpPr>
          <p:nvPr>
            <p:ph type="sldNum" sz="quarter" idx="12"/>
          </p:nvPr>
        </p:nvSpPr>
        <p:spPr/>
        <p:txBody>
          <a:bodyPr/>
          <a:lstStyle/>
          <a:p>
            <a:fld id="{867820BB-7236-004F-A461-700F8411943C}" type="slidenum">
              <a:rPr lang="en-US" smtClean="0"/>
              <a:t>‹#›</a:t>
            </a:fld>
            <a:endParaRPr lang="en-US"/>
          </a:p>
        </p:txBody>
      </p:sp>
    </p:spTree>
    <p:extLst>
      <p:ext uri="{BB962C8B-B14F-4D97-AF65-F5344CB8AC3E}">
        <p14:creationId xmlns:p14="http://schemas.microsoft.com/office/powerpoint/2010/main" val="292526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9628F4-E046-F04D-9A52-6BA9B49763B7}" type="datetime1">
              <a:rPr lang="en-US" smtClean="0"/>
              <a:t>9/13/2023</a:t>
            </a:fld>
            <a:endParaRPr lang="en-US"/>
          </a:p>
        </p:txBody>
      </p:sp>
      <p:sp>
        <p:nvSpPr>
          <p:cNvPr id="3" name="Footer Placeholder 2"/>
          <p:cNvSpPr>
            <a:spLocks noGrp="1"/>
          </p:cNvSpPr>
          <p:nvPr>
            <p:ph type="ftr" sz="quarter" idx="11"/>
          </p:nvPr>
        </p:nvSpPr>
        <p:spPr/>
        <p:txBody>
          <a:bodyPr/>
          <a:lstStyle/>
          <a:p>
            <a:r>
              <a:rPr lang="en-US"/>
              <a:t>CONFIDENTIAL AND PROPRIETARY</a:t>
            </a:r>
          </a:p>
        </p:txBody>
      </p:sp>
      <p:sp>
        <p:nvSpPr>
          <p:cNvPr id="4" name="Slide Number Placeholder 3"/>
          <p:cNvSpPr>
            <a:spLocks noGrp="1"/>
          </p:cNvSpPr>
          <p:nvPr>
            <p:ph type="sldNum" sz="quarter" idx="12"/>
          </p:nvPr>
        </p:nvSpPr>
        <p:spPr/>
        <p:txBody>
          <a:bodyPr/>
          <a:lstStyle/>
          <a:p>
            <a:fld id="{867820BB-7236-004F-A461-700F8411943C}" type="slidenum">
              <a:rPr lang="en-US" smtClean="0"/>
              <a:t>‹#›</a:t>
            </a:fld>
            <a:endParaRPr lang="en-US"/>
          </a:p>
        </p:txBody>
      </p:sp>
    </p:spTree>
    <p:extLst>
      <p:ext uri="{BB962C8B-B14F-4D97-AF65-F5344CB8AC3E}">
        <p14:creationId xmlns:p14="http://schemas.microsoft.com/office/powerpoint/2010/main" val="2175044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D7E6B8-6013-9F46-864B-3A33B219E781}" type="datetime1">
              <a:rPr lang="en-US" smtClean="0"/>
              <a:t>9/13/2023</a:t>
            </a:fld>
            <a:endParaRPr lang="en-US"/>
          </a:p>
        </p:txBody>
      </p:sp>
      <p:sp>
        <p:nvSpPr>
          <p:cNvPr id="6" name="Footer Placeholder 5"/>
          <p:cNvSpPr>
            <a:spLocks noGrp="1"/>
          </p:cNvSpPr>
          <p:nvPr>
            <p:ph type="ftr" sz="quarter" idx="11"/>
          </p:nvPr>
        </p:nvSpPr>
        <p:spPr/>
        <p:txBody>
          <a:bodyPr/>
          <a:lstStyle/>
          <a:p>
            <a:r>
              <a:rPr lang="en-US"/>
              <a:t>CONFIDENTIAL AND PROPRIETARY</a:t>
            </a:r>
          </a:p>
        </p:txBody>
      </p:sp>
      <p:sp>
        <p:nvSpPr>
          <p:cNvPr id="7" name="Slide Number Placeholder 6"/>
          <p:cNvSpPr>
            <a:spLocks noGrp="1"/>
          </p:cNvSpPr>
          <p:nvPr>
            <p:ph type="sldNum" sz="quarter" idx="12"/>
          </p:nvPr>
        </p:nvSpPr>
        <p:spPr/>
        <p:txBody>
          <a:bodyPr/>
          <a:lstStyle/>
          <a:p>
            <a:fld id="{867820BB-7236-004F-A461-700F8411943C}" type="slidenum">
              <a:rPr lang="en-US" smtClean="0"/>
              <a:t>‹#›</a:t>
            </a:fld>
            <a:endParaRPr lang="en-US"/>
          </a:p>
        </p:txBody>
      </p:sp>
    </p:spTree>
    <p:extLst>
      <p:ext uri="{BB962C8B-B14F-4D97-AF65-F5344CB8AC3E}">
        <p14:creationId xmlns:p14="http://schemas.microsoft.com/office/powerpoint/2010/main" val="401836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C037EF-A42B-A445-B1BC-2F41A3707E8A}" type="datetime1">
              <a:rPr lang="en-US" smtClean="0"/>
              <a:t>9/13/2023</a:t>
            </a:fld>
            <a:endParaRPr lang="en-US"/>
          </a:p>
        </p:txBody>
      </p:sp>
      <p:sp>
        <p:nvSpPr>
          <p:cNvPr id="6" name="Footer Placeholder 5"/>
          <p:cNvSpPr>
            <a:spLocks noGrp="1"/>
          </p:cNvSpPr>
          <p:nvPr>
            <p:ph type="ftr" sz="quarter" idx="11"/>
          </p:nvPr>
        </p:nvSpPr>
        <p:spPr/>
        <p:txBody>
          <a:bodyPr/>
          <a:lstStyle/>
          <a:p>
            <a:r>
              <a:rPr lang="en-US"/>
              <a:t>CONFIDENTIAL AND PROPRIETARY</a:t>
            </a:r>
          </a:p>
        </p:txBody>
      </p:sp>
      <p:sp>
        <p:nvSpPr>
          <p:cNvPr id="7" name="Slide Number Placeholder 6"/>
          <p:cNvSpPr>
            <a:spLocks noGrp="1"/>
          </p:cNvSpPr>
          <p:nvPr>
            <p:ph type="sldNum" sz="quarter" idx="12"/>
          </p:nvPr>
        </p:nvSpPr>
        <p:spPr/>
        <p:txBody>
          <a:bodyPr/>
          <a:lstStyle/>
          <a:p>
            <a:fld id="{867820BB-7236-004F-A461-700F8411943C}" type="slidenum">
              <a:rPr lang="en-US" smtClean="0"/>
              <a:t>‹#›</a:t>
            </a:fld>
            <a:endParaRPr lang="en-US"/>
          </a:p>
        </p:txBody>
      </p:sp>
    </p:spTree>
    <p:extLst>
      <p:ext uri="{BB962C8B-B14F-4D97-AF65-F5344CB8AC3E}">
        <p14:creationId xmlns:p14="http://schemas.microsoft.com/office/powerpoint/2010/main" val="3386310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9BF14-0C9F-8044-B2AC-CED8E61ADFE5}" type="datetime1">
              <a:rPr lang="en-US" smtClean="0"/>
              <a:t>9/13/2023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CONFIDENTIAL AND PROPRIETARY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820BB-7236-004F-A461-700F8411943C}" type="slidenum">
              <a:rPr lang="en-US" smtClean="0"/>
              <a:t>‹#›</a:t>
            </a:fld>
            <a:endParaRPr lang="en-US"/>
          </a:p>
        </p:txBody>
      </p:sp>
    </p:spTree>
    <p:extLst>
      <p:ext uri="{BB962C8B-B14F-4D97-AF65-F5344CB8AC3E}">
        <p14:creationId xmlns:p14="http://schemas.microsoft.com/office/powerpoint/2010/main" val="2928805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david.bogle@wcaa.us" TargetMode="External"/><Relationship Id="rId4" Type="http://schemas.openxmlformats.org/officeDocument/2006/relationships/hyperlink" Target="mailto:matt.cairns@wcaa.u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sfp02\Shared\P D Const Admin\PROJMGMT\USERS\Power\FAA\2013\2014 F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ChangeArrowheads="1"/>
          </p:cNvSpPr>
          <p:nvPr/>
        </p:nvSpPr>
        <p:spPr bwMode="auto">
          <a:xfrm>
            <a:off x="152400" y="5105400"/>
            <a:ext cx="802000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75000"/>
              </a:lnSpc>
              <a:spcBef>
                <a:spcPct val="50000"/>
              </a:spcBef>
              <a:buFontTx/>
              <a:buNone/>
            </a:pPr>
            <a:r>
              <a:rPr lang="en-US" altLang="en-US" sz="2800" dirty="0">
                <a:latin typeface="Tahoma" panose="020B0604030504040204" pitchFamily="34" charset="0"/>
              </a:rPr>
              <a:t>Runway Incursion Warning System (RWIS)</a:t>
            </a:r>
            <a:endParaRPr lang="en-US" altLang="en-US" sz="2800" strike="sngStrike" dirty="0">
              <a:latin typeface="Tahoma" panose="020B0604030504040204" pitchFamily="34" charset="0"/>
            </a:endParaRPr>
          </a:p>
          <a:p>
            <a:pPr>
              <a:lnSpc>
                <a:spcPct val="75000"/>
              </a:lnSpc>
              <a:spcBef>
                <a:spcPct val="50000"/>
              </a:spcBef>
              <a:buFontTx/>
              <a:buNone/>
            </a:pPr>
            <a:r>
              <a:rPr lang="en-US" altLang="en-US" sz="2800" dirty="0">
                <a:latin typeface="Tahoma" panose="020B0604030504040204" pitchFamily="34" charset="0"/>
              </a:rPr>
              <a:t>Wayne County Airport Authority – DTW</a:t>
            </a:r>
          </a:p>
          <a:p>
            <a:pPr>
              <a:lnSpc>
                <a:spcPct val="75000"/>
              </a:lnSpc>
              <a:spcBef>
                <a:spcPct val="50000"/>
              </a:spcBef>
              <a:buFontTx/>
              <a:buNone/>
            </a:pPr>
            <a:r>
              <a:rPr lang="en-US" altLang="en-US" sz="2800" dirty="0">
                <a:latin typeface="Tahoma" panose="020B0604030504040204" pitchFamily="34" charset="0"/>
              </a:rPr>
              <a:t>September 2023</a:t>
            </a:r>
          </a:p>
          <a:p>
            <a:pPr>
              <a:lnSpc>
                <a:spcPct val="75000"/>
              </a:lnSpc>
              <a:spcBef>
                <a:spcPct val="50000"/>
              </a:spcBef>
              <a:buFontTx/>
              <a:buNone/>
            </a:pPr>
            <a:endParaRPr lang="en-US" altLang="en-US" sz="1200" dirty="0">
              <a:latin typeface="Tahoma" panose="020B0604030504040204" pitchFamily="34" charset="0"/>
            </a:endParaRPr>
          </a:p>
        </p:txBody>
      </p:sp>
    </p:spTree>
    <p:extLst>
      <p:ext uri="{BB962C8B-B14F-4D97-AF65-F5344CB8AC3E}">
        <p14:creationId xmlns:p14="http://schemas.microsoft.com/office/powerpoint/2010/main" val="144351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D866E0-0264-4741-BBBC-3F8D379AE825}"/>
              </a:ext>
            </a:extLst>
          </p:cNvPr>
          <p:cNvPicPr>
            <a:picLocks noChangeAspect="1"/>
          </p:cNvPicPr>
          <p:nvPr/>
        </p:nvPicPr>
        <p:blipFill rotWithShape="1">
          <a:blip r:embed="rId2"/>
          <a:srcRect l="43888" t="1" b="-58"/>
          <a:stretch/>
        </p:blipFill>
        <p:spPr>
          <a:xfrm>
            <a:off x="673044" y="1175530"/>
            <a:ext cx="3516055" cy="3843355"/>
          </a:xfrm>
          <a:prstGeom prst="rect">
            <a:avLst/>
          </a:prstGeom>
        </p:spPr>
      </p:pic>
      <p:sp>
        <p:nvSpPr>
          <p:cNvPr id="5" name="Rectangle 4"/>
          <p:cNvSpPr/>
          <p:nvPr/>
        </p:nvSpPr>
        <p:spPr>
          <a:xfrm>
            <a:off x="1524060" y="2777626"/>
            <a:ext cx="568036" cy="583816"/>
          </a:xfrm>
          <a:prstGeom prst="rect">
            <a:avLst/>
          </a:prstGeom>
          <a:solidFill>
            <a:schemeClr val="accent6">
              <a:lumMod val="40000"/>
              <a:lumOff val="60000"/>
              <a:alpha val="41000"/>
            </a:schemeClr>
          </a:solidFill>
          <a:ln w="19050">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a:cxnSpLocks/>
          </p:cNvCxnSpPr>
          <p:nvPr/>
        </p:nvCxnSpPr>
        <p:spPr>
          <a:xfrm flipV="1">
            <a:off x="2092096" y="1650787"/>
            <a:ext cx="4076655" cy="1126839"/>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cxnSpLocks/>
          </p:cNvCxnSpPr>
          <p:nvPr/>
        </p:nvCxnSpPr>
        <p:spPr>
          <a:xfrm flipV="1">
            <a:off x="1524060" y="1100069"/>
            <a:ext cx="3424025" cy="1677558"/>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cxnSpLocks/>
          </p:cNvCxnSpPr>
          <p:nvPr/>
        </p:nvCxnSpPr>
        <p:spPr>
          <a:xfrm>
            <a:off x="1524060" y="3361442"/>
            <a:ext cx="3424025" cy="1681189"/>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cxnSpLocks/>
          </p:cNvCxnSpPr>
          <p:nvPr/>
        </p:nvCxnSpPr>
        <p:spPr>
          <a:xfrm>
            <a:off x="2092096" y="3361442"/>
            <a:ext cx="4158033" cy="1138966"/>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8BC206B1-B2F3-2B46-B5BD-3A2E7A2A7FCF}"/>
              </a:ext>
            </a:extLst>
          </p:cNvPr>
          <p:cNvPicPr>
            <a:picLocks noChangeAspect="1"/>
          </p:cNvPicPr>
          <p:nvPr/>
        </p:nvPicPr>
        <p:blipFill>
          <a:blip r:embed="rId3"/>
          <a:stretch>
            <a:fillRect/>
          </a:stretch>
        </p:blipFill>
        <p:spPr>
          <a:xfrm>
            <a:off x="4948085" y="1111851"/>
            <a:ext cx="3862553" cy="3930780"/>
          </a:xfrm>
          <a:prstGeom prst="rect">
            <a:avLst/>
          </a:prstGeom>
          <a:ln w="28575">
            <a:solidFill>
              <a:schemeClr val="accent6">
                <a:lumMod val="40000"/>
                <a:lumOff val="60000"/>
              </a:schemeClr>
            </a:solidFill>
          </a:ln>
        </p:spPr>
      </p:pic>
      <p:sp>
        <p:nvSpPr>
          <p:cNvPr id="9" name="pg num">
            <a:extLst>
              <a:ext uri="{FF2B5EF4-FFF2-40B4-BE49-F238E27FC236}">
                <a16:creationId xmlns:a16="http://schemas.microsoft.com/office/drawing/2014/main" id="{271FB40D-D078-4E4B-AC45-FEEF091EB5F0}"/>
              </a:ext>
            </a:extLst>
          </p:cNvPr>
          <p:cNvSpPr txBox="1">
            <a:spLocks noChangeArrowheads="1"/>
          </p:cNvSpPr>
          <p:nvPr/>
        </p:nvSpPr>
        <p:spPr bwMode="auto">
          <a:xfrm>
            <a:off x="8442430" y="6524690"/>
            <a:ext cx="285662" cy="123111"/>
          </a:xfrm>
          <a:prstGeom prst="rect">
            <a:avLst/>
          </a:prstGeom>
          <a:noFill/>
          <a:ln>
            <a:noFill/>
          </a:ln>
        </p:spPr>
        <p:txBody>
          <a:bodyPr wrap="square" lIns="0" tIns="0" rIns="0" bIns="0" anchor="b">
            <a:spAutoFit/>
          </a:bodyPr>
          <a:lstStyle/>
          <a:p>
            <a:pPr algn="ctr"/>
            <a:fld id="{E7E4AC88-19C6-40A4-9EF0-FC456228FC9F}" type="slidenum">
              <a:rPr lang="en-US" sz="800" noProof="0" smtClean="0">
                <a:solidFill>
                  <a:srgbClr val="5B6770"/>
                </a:solidFill>
              </a:rPr>
              <a:pPr algn="ctr"/>
              <a:t>10</a:t>
            </a:fld>
            <a:endParaRPr lang="en-US" sz="800" noProof="0" dirty="0">
              <a:solidFill>
                <a:srgbClr val="5B6770"/>
              </a:solidFill>
            </a:endParaRPr>
          </a:p>
        </p:txBody>
      </p:sp>
      <p:cxnSp>
        <p:nvCxnSpPr>
          <p:cNvPr id="12" name="Connettore diritto 27">
            <a:extLst>
              <a:ext uri="{FF2B5EF4-FFF2-40B4-BE49-F238E27FC236}">
                <a16:creationId xmlns:a16="http://schemas.microsoft.com/office/drawing/2014/main" id="{3D3FB46C-E84B-FD41-9FD0-6CA099B4C596}"/>
              </a:ext>
            </a:extLst>
          </p:cNvPr>
          <p:cNvCxnSpPr/>
          <p:nvPr/>
        </p:nvCxnSpPr>
        <p:spPr>
          <a:xfrm>
            <a:off x="539552" y="419162"/>
            <a:ext cx="8206702" cy="0"/>
          </a:xfrm>
          <a:prstGeom prst="line">
            <a:avLst/>
          </a:prstGeom>
          <a:ln w="6350">
            <a:solidFill>
              <a:srgbClr val="EA002A"/>
            </a:solidFill>
          </a:ln>
          <a:effectLst/>
        </p:spPr>
        <p:style>
          <a:lnRef idx="2">
            <a:schemeClr val="accent1"/>
          </a:lnRef>
          <a:fillRef idx="0">
            <a:schemeClr val="accent1"/>
          </a:fillRef>
          <a:effectRef idx="1">
            <a:schemeClr val="accent1"/>
          </a:effectRef>
          <a:fontRef idx="minor">
            <a:schemeClr val="tx1"/>
          </a:fontRef>
        </p:style>
      </p:cxnSp>
      <p:grpSp>
        <p:nvGrpSpPr>
          <p:cNvPr id="13" name="Gruppo 25">
            <a:extLst>
              <a:ext uri="{FF2B5EF4-FFF2-40B4-BE49-F238E27FC236}">
                <a16:creationId xmlns:a16="http://schemas.microsoft.com/office/drawing/2014/main" id="{424A901D-936F-C547-A253-B22CF148608F}"/>
              </a:ext>
            </a:extLst>
          </p:cNvPr>
          <p:cNvGrpSpPr/>
          <p:nvPr/>
        </p:nvGrpSpPr>
        <p:grpSpPr>
          <a:xfrm>
            <a:off x="8571630" y="182889"/>
            <a:ext cx="174624" cy="209367"/>
            <a:chOff x="1555751" y="1989138"/>
            <a:chExt cx="303212" cy="363538"/>
          </a:xfrm>
        </p:grpSpPr>
        <p:sp>
          <p:nvSpPr>
            <p:cNvPr id="14" name="Freeform 13">
              <a:extLst>
                <a:ext uri="{FF2B5EF4-FFF2-40B4-BE49-F238E27FC236}">
                  <a16:creationId xmlns:a16="http://schemas.microsoft.com/office/drawing/2014/main" id="{1CD7A03B-0C15-EC49-ADC4-8623268FB730}"/>
                </a:ext>
              </a:extLst>
            </p:cNvPr>
            <p:cNvSpPr>
              <a:spLocks/>
            </p:cNvSpPr>
            <p:nvPr userDrawn="1"/>
          </p:nvSpPr>
          <p:spPr bwMode="auto">
            <a:xfrm>
              <a:off x="1666875" y="2185988"/>
              <a:ext cx="161925" cy="114300"/>
            </a:xfrm>
            <a:custGeom>
              <a:avLst/>
              <a:gdLst>
                <a:gd name="T0" fmla="*/ 37 w 38"/>
                <a:gd name="T1" fmla="*/ 17 h 26"/>
                <a:gd name="T2" fmla="*/ 0 w 38"/>
                <a:gd name="T3" fmla="*/ 0 h 26"/>
                <a:gd name="T4" fmla="*/ 28 w 38"/>
                <a:gd name="T5" fmla="*/ 25 h 26"/>
                <a:gd name="T6" fmla="*/ 29 w 38"/>
                <a:gd name="T7" fmla="*/ 26 h 26"/>
                <a:gd name="T8" fmla="*/ 29 w 38"/>
                <a:gd name="T9" fmla="*/ 26 h 26"/>
                <a:gd name="T10" fmla="*/ 29 w 38"/>
                <a:gd name="T11" fmla="*/ 26 h 26"/>
                <a:gd name="T12" fmla="*/ 30 w 38"/>
                <a:gd name="T13" fmla="*/ 26 h 26"/>
                <a:gd name="T14" fmla="*/ 31 w 38"/>
                <a:gd name="T15" fmla="*/ 26 h 26"/>
                <a:gd name="T16" fmla="*/ 32 w 38"/>
                <a:gd name="T17" fmla="*/ 26 h 26"/>
                <a:gd name="T18" fmla="*/ 37 w 38"/>
                <a:gd name="T19" fmla="*/ 19 h 26"/>
                <a:gd name="T20" fmla="*/ 37 w 38"/>
                <a:gd name="T21" fmla="*/ 18 h 26"/>
                <a:gd name="T22" fmla="*/ 37 w 3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6">
                  <a:moveTo>
                    <a:pt x="37" y="17"/>
                  </a:moveTo>
                  <a:cubicBezTo>
                    <a:pt x="11" y="10"/>
                    <a:pt x="0" y="0"/>
                    <a:pt x="0" y="0"/>
                  </a:cubicBezTo>
                  <a:cubicBezTo>
                    <a:pt x="0" y="0"/>
                    <a:pt x="11" y="18"/>
                    <a:pt x="28" y="25"/>
                  </a:cubicBezTo>
                  <a:cubicBezTo>
                    <a:pt x="29" y="26"/>
                    <a:pt x="29" y="26"/>
                    <a:pt x="29" y="26"/>
                  </a:cubicBezTo>
                  <a:cubicBezTo>
                    <a:pt x="29" y="26"/>
                    <a:pt x="29" y="26"/>
                    <a:pt x="29" y="26"/>
                  </a:cubicBezTo>
                  <a:cubicBezTo>
                    <a:pt x="29" y="26"/>
                    <a:pt x="29" y="26"/>
                    <a:pt x="29" y="26"/>
                  </a:cubicBezTo>
                  <a:cubicBezTo>
                    <a:pt x="30" y="26"/>
                    <a:pt x="30" y="26"/>
                    <a:pt x="30" y="26"/>
                  </a:cubicBezTo>
                  <a:cubicBezTo>
                    <a:pt x="30" y="26"/>
                    <a:pt x="30" y="26"/>
                    <a:pt x="31" y="26"/>
                  </a:cubicBezTo>
                  <a:cubicBezTo>
                    <a:pt x="31" y="26"/>
                    <a:pt x="31" y="26"/>
                    <a:pt x="32" y="26"/>
                  </a:cubicBezTo>
                  <a:cubicBezTo>
                    <a:pt x="37" y="19"/>
                    <a:pt x="37" y="19"/>
                    <a:pt x="37" y="19"/>
                  </a:cubicBezTo>
                  <a:cubicBezTo>
                    <a:pt x="38" y="19"/>
                    <a:pt x="38" y="18"/>
                    <a:pt x="37" y="18"/>
                  </a:cubicBezTo>
                  <a:cubicBezTo>
                    <a:pt x="37" y="17"/>
                    <a:pt x="37" y="17"/>
                    <a:pt x="37" y="17"/>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 name="Freeform 14">
              <a:extLst>
                <a:ext uri="{FF2B5EF4-FFF2-40B4-BE49-F238E27FC236}">
                  <a16:creationId xmlns:a16="http://schemas.microsoft.com/office/drawing/2014/main" id="{384A5C5F-5711-BD47-90EC-F5316ADA1FDC}"/>
                </a:ext>
              </a:extLst>
            </p:cNvPr>
            <p:cNvSpPr>
              <a:spLocks/>
            </p:cNvSpPr>
            <p:nvPr userDrawn="1"/>
          </p:nvSpPr>
          <p:spPr bwMode="auto">
            <a:xfrm>
              <a:off x="1671638" y="2143126"/>
              <a:ext cx="187325" cy="47625"/>
            </a:xfrm>
            <a:custGeom>
              <a:avLst/>
              <a:gdLst>
                <a:gd name="T0" fmla="*/ 42 w 44"/>
                <a:gd name="T1" fmla="*/ 0 h 11"/>
                <a:gd name="T2" fmla="*/ 38 w 44"/>
                <a:gd name="T3" fmla="*/ 0 h 11"/>
                <a:gd name="T4" fmla="*/ 0 w 44"/>
                <a:gd name="T5" fmla="*/ 5 h 11"/>
                <a:gd name="T6" fmla="*/ 42 w 44"/>
                <a:gd name="T7" fmla="*/ 11 h 11"/>
                <a:gd name="T8" fmla="*/ 42 w 44"/>
                <a:gd name="T9" fmla="*/ 11 h 11"/>
                <a:gd name="T10" fmla="*/ 42 w 44"/>
                <a:gd name="T11" fmla="*/ 11 h 11"/>
                <a:gd name="T12" fmla="*/ 42 w 44"/>
                <a:gd name="T13" fmla="*/ 10 h 11"/>
                <a:gd name="T14" fmla="*/ 43 w 44"/>
                <a:gd name="T15" fmla="*/ 9 h 11"/>
                <a:gd name="T16" fmla="*/ 44 w 44"/>
                <a:gd name="T17" fmla="*/ 2 h 11"/>
                <a:gd name="T18" fmla="*/ 42 w 44"/>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1">
                  <a:moveTo>
                    <a:pt x="42" y="0"/>
                  </a:moveTo>
                  <a:cubicBezTo>
                    <a:pt x="42" y="0"/>
                    <a:pt x="40" y="0"/>
                    <a:pt x="38" y="0"/>
                  </a:cubicBezTo>
                  <a:cubicBezTo>
                    <a:pt x="28" y="0"/>
                    <a:pt x="0" y="5"/>
                    <a:pt x="0" y="5"/>
                  </a:cubicBezTo>
                  <a:cubicBezTo>
                    <a:pt x="42" y="11"/>
                    <a:pt x="42" y="11"/>
                    <a:pt x="42" y="11"/>
                  </a:cubicBezTo>
                  <a:cubicBezTo>
                    <a:pt x="42" y="11"/>
                    <a:pt x="42" y="11"/>
                    <a:pt x="42" y="11"/>
                  </a:cubicBezTo>
                  <a:cubicBezTo>
                    <a:pt x="42" y="11"/>
                    <a:pt x="42" y="11"/>
                    <a:pt x="42" y="11"/>
                  </a:cubicBezTo>
                  <a:cubicBezTo>
                    <a:pt x="42" y="11"/>
                    <a:pt x="42" y="10"/>
                    <a:pt x="42" y="10"/>
                  </a:cubicBezTo>
                  <a:cubicBezTo>
                    <a:pt x="43" y="10"/>
                    <a:pt x="43" y="10"/>
                    <a:pt x="43" y="9"/>
                  </a:cubicBezTo>
                  <a:cubicBezTo>
                    <a:pt x="43" y="8"/>
                    <a:pt x="43" y="4"/>
                    <a:pt x="44" y="2"/>
                  </a:cubicBezTo>
                  <a:cubicBezTo>
                    <a:pt x="44" y="1"/>
                    <a:pt x="43" y="0"/>
                    <a:pt x="42" y="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15">
              <a:extLst>
                <a:ext uri="{FF2B5EF4-FFF2-40B4-BE49-F238E27FC236}">
                  <a16:creationId xmlns:a16="http://schemas.microsoft.com/office/drawing/2014/main" id="{46763C74-A051-3940-AEB4-80F9B30F3808}"/>
                </a:ext>
              </a:extLst>
            </p:cNvPr>
            <p:cNvSpPr>
              <a:spLocks/>
            </p:cNvSpPr>
            <p:nvPr userDrawn="1"/>
          </p:nvSpPr>
          <p:spPr bwMode="auto">
            <a:xfrm>
              <a:off x="1671638" y="2020888"/>
              <a:ext cx="165100" cy="112713"/>
            </a:xfrm>
            <a:custGeom>
              <a:avLst/>
              <a:gdLst>
                <a:gd name="T0" fmla="*/ 0 w 39"/>
                <a:gd name="T1" fmla="*/ 26 h 26"/>
                <a:gd name="T2" fmla="*/ 38 w 39"/>
                <a:gd name="T3" fmla="*/ 10 h 26"/>
                <a:gd name="T4" fmla="*/ 39 w 39"/>
                <a:gd name="T5" fmla="*/ 9 h 26"/>
                <a:gd name="T6" fmla="*/ 39 w 39"/>
                <a:gd name="T7" fmla="*/ 8 h 26"/>
                <a:gd name="T8" fmla="*/ 34 w 39"/>
                <a:gd name="T9" fmla="*/ 1 h 26"/>
                <a:gd name="T10" fmla="*/ 32 w 39"/>
                <a:gd name="T11" fmla="*/ 0 h 26"/>
                <a:gd name="T12" fmla="*/ 32 w 39"/>
                <a:gd name="T13" fmla="*/ 0 h 26"/>
                <a:gd name="T14" fmla="*/ 32 w 39"/>
                <a:gd name="T15" fmla="*/ 0 h 26"/>
                <a:gd name="T16" fmla="*/ 32 w 39"/>
                <a:gd name="T17" fmla="*/ 0 h 26"/>
                <a:gd name="T18" fmla="*/ 31 w 39"/>
                <a:gd name="T19" fmla="*/ 1 h 26"/>
                <a:gd name="T20" fmla="*/ 0 w 39"/>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6">
                  <a:moveTo>
                    <a:pt x="0" y="26"/>
                  </a:moveTo>
                  <a:cubicBezTo>
                    <a:pt x="13" y="14"/>
                    <a:pt x="36" y="10"/>
                    <a:pt x="38" y="10"/>
                  </a:cubicBezTo>
                  <a:cubicBezTo>
                    <a:pt x="38" y="10"/>
                    <a:pt x="39" y="9"/>
                    <a:pt x="39" y="9"/>
                  </a:cubicBezTo>
                  <a:cubicBezTo>
                    <a:pt x="39" y="9"/>
                    <a:pt x="39" y="8"/>
                    <a:pt x="39" y="8"/>
                  </a:cubicBezTo>
                  <a:cubicBezTo>
                    <a:pt x="38" y="6"/>
                    <a:pt x="35" y="2"/>
                    <a:pt x="34" y="1"/>
                  </a:cubicBezTo>
                  <a:cubicBezTo>
                    <a:pt x="33" y="0"/>
                    <a:pt x="33" y="0"/>
                    <a:pt x="32" y="0"/>
                  </a:cubicBezTo>
                  <a:cubicBezTo>
                    <a:pt x="32" y="0"/>
                    <a:pt x="32" y="0"/>
                    <a:pt x="32" y="0"/>
                  </a:cubicBezTo>
                  <a:cubicBezTo>
                    <a:pt x="32" y="0"/>
                    <a:pt x="32" y="0"/>
                    <a:pt x="32" y="0"/>
                  </a:cubicBezTo>
                  <a:cubicBezTo>
                    <a:pt x="32" y="0"/>
                    <a:pt x="32" y="0"/>
                    <a:pt x="32" y="0"/>
                  </a:cubicBezTo>
                  <a:cubicBezTo>
                    <a:pt x="31" y="1"/>
                    <a:pt x="31" y="1"/>
                    <a:pt x="31" y="1"/>
                  </a:cubicBezTo>
                  <a:cubicBezTo>
                    <a:pt x="14" y="7"/>
                    <a:pt x="5" y="20"/>
                    <a:pt x="0" y="26"/>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7" name="Freeform 16">
              <a:extLst>
                <a:ext uri="{FF2B5EF4-FFF2-40B4-BE49-F238E27FC236}">
                  <a16:creationId xmlns:a16="http://schemas.microsoft.com/office/drawing/2014/main" id="{125CA44E-FD22-CC4D-94E2-6E54E7DFD7C5}"/>
                </a:ext>
              </a:extLst>
            </p:cNvPr>
            <p:cNvSpPr>
              <a:spLocks/>
            </p:cNvSpPr>
            <p:nvPr userDrawn="1"/>
          </p:nvSpPr>
          <p:spPr bwMode="auto">
            <a:xfrm>
              <a:off x="1641475" y="1989138"/>
              <a:ext cx="85725" cy="144463"/>
            </a:xfrm>
            <a:custGeom>
              <a:avLst/>
              <a:gdLst>
                <a:gd name="T0" fmla="*/ 1 w 20"/>
                <a:gd name="T1" fmla="*/ 33 h 33"/>
                <a:gd name="T2" fmla="*/ 2 w 20"/>
                <a:gd name="T3" fmla="*/ 27 h 33"/>
                <a:gd name="T4" fmla="*/ 20 w 20"/>
                <a:gd name="T5" fmla="*/ 2 h 33"/>
                <a:gd name="T6" fmla="*/ 20 w 20"/>
                <a:gd name="T7" fmla="*/ 0 h 33"/>
                <a:gd name="T8" fmla="*/ 19 w 20"/>
                <a:gd name="T9" fmla="*/ 0 h 33"/>
                <a:gd name="T10" fmla="*/ 11 w 20"/>
                <a:gd name="T11" fmla="*/ 0 h 33"/>
                <a:gd name="T12" fmla="*/ 10 w 20"/>
                <a:gd name="T13" fmla="*/ 0 h 33"/>
                <a:gd name="T14" fmla="*/ 9 w 20"/>
                <a:gd name="T15" fmla="*/ 1 h 33"/>
                <a:gd name="T16" fmla="*/ 8 w 20"/>
                <a:gd name="T17" fmla="*/ 3 h 33"/>
                <a:gd name="T18" fmla="*/ 7 w 20"/>
                <a:gd name="T19" fmla="*/ 4 h 33"/>
                <a:gd name="T20" fmla="*/ 7 w 20"/>
                <a:gd name="T21" fmla="*/ 4 h 33"/>
                <a:gd name="T22" fmla="*/ 6 w 20"/>
                <a:gd name="T23" fmla="*/ 5 h 33"/>
                <a:gd name="T24" fmla="*/ 1 w 20"/>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3">
                  <a:moveTo>
                    <a:pt x="1" y="33"/>
                  </a:moveTo>
                  <a:cubicBezTo>
                    <a:pt x="1" y="32"/>
                    <a:pt x="2" y="28"/>
                    <a:pt x="2" y="27"/>
                  </a:cubicBezTo>
                  <a:cubicBezTo>
                    <a:pt x="6" y="15"/>
                    <a:pt x="16" y="5"/>
                    <a:pt x="20" y="2"/>
                  </a:cubicBezTo>
                  <a:cubicBezTo>
                    <a:pt x="20" y="2"/>
                    <a:pt x="20" y="1"/>
                    <a:pt x="20" y="0"/>
                  </a:cubicBezTo>
                  <a:cubicBezTo>
                    <a:pt x="20" y="0"/>
                    <a:pt x="19" y="0"/>
                    <a:pt x="19" y="0"/>
                  </a:cubicBezTo>
                  <a:cubicBezTo>
                    <a:pt x="11" y="0"/>
                    <a:pt x="11" y="0"/>
                    <a:pt x="11" y="0"/>
                  </a:cubicBezTo>
                  <a:cubicBezTo>
                    <a:pt x="10" y="0"/>
                    <a:pt x="10" y="0"/>
                    <a:pt x="10" y="0"/>
                  </a:cubicBezTo>
                  <a:cubicBezTo>
                    <a:pt x="9" y="1"/>
                    <a:pt x="9" y="1"/>
                    <a:pt x="9" y="1"/>
                  </a:cubicBezTo>
                  <a:cubicBezTo>
                    <a:pt x="8" y="3"/>
                    <a:pt x="8" y="3"/>
                    <a:pt x="8" y="3"/>
                  </a:cubicBezTo>
                  <a:cubicBezTo>
                    <a:pt x="8" y="3"/>
                    <a:pt x="7" y="4"/>
                    <a:pt x="7" y="4"/>
                  </a:cubicBezTo>
                  <a:cubicBezTo>
                    <a:pt x="7" y="4"/>
                    <a:pt x="7" y="4"/>
                    <a:pt x="7" y="4"/>
                  </a:cubicBezTo>
                  <a:cubicBezTo>
                    <a:pt x="6" y="5"/>
                    <a:pt x="6" y="5"/>
                    <a:pt x="6" y="5"/>
                  </a:cubicBezTo>
                  <a:cubicBezTo>
                    <a:pt x="4" y="9"/>
                    <a:pt x="0" y="20"/>
                    <a:pt x="1" y="33"/>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8" name="Freeform 17">
              <a:extLst>
                <a:ext uri="{FF2B5EF4-FFF2-40B4-BE49-F238E27FC236}">
                  <a16:creationId xmlns:a16="http://schemas.microsoft.com/office/drawing/2014/main" id="{01C9B94B-3D98-A84C-BA4C-675E98F198FF}"/>
                </a:ext>
              </a:extLst>
            </p:cNvPr>
            <p:cNvSpPr>
              <a:spLocks/>
            </p:cNvSpPr>
            <p:nvPr userDrawn="1"/>
          </p:nvSpPr>
          <p:spPr bwMode="auto">
            <a:xfrm>
              <a:off x="1581150" y="2051051"/>
              <a:ext cx="47625" cy="87313"/>
            </a:xfrm>
            <a:custGeom>
              <a:avLst/>
              <a:gdLst>
                <a:gd name="T0" fmla="*/ 11 w 11"/>
                <a:gd name="T1" fmla="*/ 20 h 20"/>
                <a:gd name="T2" fmla="*/ 6 w 11"/>
                <a:gd name="T3" fmla="*/ 2 h 20"/>
                <a:gd name="T4" fmla="*/ 6 w 11"/>
                <a:gd name="T5" fmla="*/ 1 h 20"/>
                <a:gd name="T6" fmla="*/ 5 w 11"/>
                <a:gd name="T7" fmla="*/ 0 h 20"/>
                <a:gd name="T8" fmla="*/ 3 w 11"/>
                <a:gd name="T9" fmla="*/ 1 h 20"/>
                <a:gd name="T10" fmla="*/ 0 w 11"/>
                <a:gd name="T11" fmla="*/ 8 h 20"/>
                <a:gd name="T12" fmla="*/ 0 w 11"/>
                <a:gd name="T13" fmla="*/ 9 h 20"/>
                <a:gd name="T14" fmla="*/ 11 w 11"/>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0">
                  <a:moveTo>
                    <a:pt x="11" y="20"/>
                  </a:moveTo>
                  <a:cubicBezTo>
                    <a:pt x="11" y="20"/>
                    <a:pt x="6" y="12"/>
                    <a:pt x="6" y="2"/>
                  </a:cubicBezTo>
                  <a:cubicBezTo>
                    <a:pt x="6" y="1"/>
                    <a:pt x="6" y="1"/>
                    <a:pt x="6" y="1"/>
                  </a:cubicBezTo>
                  <a:cubicBezTo>
                    <a:pt x="6" y="1"/>
                    <a:pt x="5" y="0"/>
                    <a:pt x="5" y="0"/>
                  </a:cubicBezTo>
                  <a:cubicBezTo>
                    <a:pt x="4" y="0"/>
                    <a:pt x="4" y="0"/>
                    <a:pt x="3" y="1"/>
                  </a:cubicBezTo>
                  <a:cubicBezTo>
                    <a:pt x="2" y="3"/>
                    <a:pt x="0" y="8"/>
                    <a:pt x="0" y="8"/>
                  </a:cubicBezTo>
                  <a:cubicBezTo>
                    <a:pt x="0" y="8"/>
                    <a:pt x="0" y="9"/>
                    <a:pt x="0" y="9"/>
                  </a:cubicBezTo>
                  <a:cubicBezTo>
                    <a:pt x="2" y="14"/>
                    <a:pt x="11" y="20"/>
                    <a:pt x="11" y="2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 name="Freeform 18">
              <a:extLst>
                <a:ext uri="{FF2B5EF4-FFF2-40B4-BE49-F238E27FC236}">
                  <a16:creationId xmlns:a16="http://schemas.microsoft.com/office/drawing/2014/main" id="{EB570A4D-B519-9D4F-AE1A-A670565B96D4}"/>
                </a:ext>
              </a:extLst>
            </p:cNvPr>
            <p:cNvSpPr>
              <a:spLocks/>
            </p:cNvSpPr>
            <p:nvPr userDrawn="1"/>
          </p:nvSpPr>
          <p:spPr bwMode="auto">
            <a:xfrm>
              <a:off x="1573213" y="2185988"/>
              <a:ext cx="50800" cy="84138"/>
            </a:xfrm>
            <a:custGeom>
              <a:avLst/>
              <a:gdLst>
                <a:gd name="T0" fmla="*/ 1 w 12"/>
                <a:gd name="T1" fmla="*/ 9 h 19"/>
                <a:gd name="T2" fmla="*/ 0 w 12"/>
                <a:gd name="T3" fmla="*/ 10 h 19"/>
                <a:gd name="T4" fmla="*/ 2 w 12"/>
                <a:gd name="T5" fmla="*/ 18 h 19"/>
                <a:gd name="T6" fmla="*/ 4 w 12"/>
                <a:gd name="T7" fmla="*/ 18 h 19"/>
                <a:gd name="T8" fmla="*/ 5 w 12"/>
                <a:gd name="T9" fmla="*/ 16 h 19"/>
                <a:gd name="T10" fmla="*/ 12 w 12"/>
                <a:gd name="T11" fmla="*/ 0 h 19"/>
                <a:gd name="T12" fmla="*/ 1 w 12"/>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2" h="19">
                  <a:moveTo>
                    <a:pt x="1" y="9"/>
                  </a:moveTo>
                  <a:cubicBezTo>
                    <a:pt x="0" y="9"/>
                    <a:pt x="0" y="9"/>
                    <a:pt x="0" y="10"/>
                  </a:cubicBezTo>
                  <a:cubicBezTo>
                    <a:pt x="1" y="10"/>
                    <a:pt x="1" y="15"/>
                    <a:pt x="2" y="18"/>
                  </a:cubicBezTo>
                  <a:cubicBezTo>
                    <a:pt x="3" y="19"/>
                    <a:pt x="4" y="18"/>
                    <a:pt x="4" y="18"/>
                  </a:cubicBezTo>
                  <a:cubicBezTo>
                    <a:pt x="5" y="18"/>
                    <a:pt x="5" y="17"/>
                    <a:pt x="5" y="16"/>
                  </a:cubicBezTo>
                  <a:cubicBezTo>
                    <a:pt x="7" y="9"/>
                    <a:pt x="12" y="0"/>
                    <a:pt x="12" y="0"/>
                  </a:cubicBezTo>
                  <a:cubicBezTo>
                    <a:pt x="12" y="0"/>
                    <a:pt x="4" y="4"/>
                    <a:pt x="1" y="9"/>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19">
              <a:extLst>
                <a:ext uri="{FF2B5EF4-FFF2-40B4-BE49-F238E27FC236}">
                  <a16:creationId xmlns:a16="http://schemas.microsoft.com/office/drawing/2014/main" id="{F42A71DE-669B-B54A-8209-4756DA621195}"/>
                </a:ext>
              </a:extLst>
            </p:cNvPr>
            <p:cNvSpPr>
              <a:spLocks/>
            </p:cNvSpPr>
            <p:nvPr userDrawn="1"/>
          </p:nvSpPr>
          <p:spPr bwMode="auto">
            <a:xfrm>
              <a:off x="1633538" y="2185988"/>
              <a:ext cx="96837" cy="166688"/>
            </a:xfrm>
            <a:custGeom>
              <a:avLst/>
              <a:gdLst>
                <a:gd name="T0" fmla="*/ 20 w 23"/>
                <a:gd name="T1" fmla="*/ 32 h 38"/>
                <a:gd name="T2" fmla="*/ 19 w 23"/>
                <a:gd name="T3" fmla="*/ 31 h 38"/>
                <a:gd name="T4" fmla="*/ 19 w 23"/>
                <a:gd name="T5" fmla="*/ 31 h 38"/>
                <a:gd name="T6" fmla="*/ 3 w 23"/>
                <a:gd name="T7" fmla="*/ 0 h 38"/>
                <a:gd name="T8" fmla="*/ 12 w 23"/>
                <a:gd name="T9" fmla="*/ 38 h 38"/>
                <a:gd name="T10" fmla="*/ 12 w 23"/>
                <a:gd name="T11" fmla="*/ 38 h 38"/>
                <a:gd name="T12" fmla="*/ 12 w 23"/>
                <a:gd name="T13" fmla="*/ 38 h 38"/>
                <a:gd name="T14" fmla="*/ 13 w 23"/>
                <a:gd name="T15" fmla="*/ 38 h 38"/>
                <a:gd name="T16" fmla="*/ 22 w 23"/>
                <a:gd name="T17" fmla="*/ 36 h 38"/>
                <a:gd name="T18" fmla="*/ 22 w 23"/>
                <a:gd name="T19" fmla="*/ 36 h 38"/>
                <a:gd name="T20" fmla="*/ 23 w 23"/>
                <a:gd name="T21" fmla="*/ 36 h 38"/>
                <a:gd name="T22" fmla="*/ 23 w 23"/>
                <a:gd name="T23" fmla="*/ 34 h 38"/>
                <a:gd name="T24" fmla="*/ 20 w 23"/>
                <a:gd name="T25"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8">
                  <a:moveTo>
                    <a:pt x="20" y="32"/>
                  </a:moveTo>
                  <a:cubicBezTo>
                    <a:pt x="19" y="31"/>
                    <a:pt x="19" y="31"/>
                    <a:pt x="19" y="31"/>
                  </a:cubicBezTo>
                  <a:cubicBezTo>
                    <a:pt x="19" y="31"/>
                    <a:pt x="19" y="31"/>
                    <a:pt x="19" y="31"/>
                  </a:cubicBezTo>
                  <a:cubicBezTo>
                    <a:pt x="5" y="16"/>
                    <a:pt x="3" y="0"/>
                    <a:pt x="3" y="0"/>
                  </a:cubicBezTo>
                  <a:cubicBezTo>
                    <a:pt x="3" y="0"/>
                    <a:pt x="0" y="24"/>
                    <a:pt x="12" y="38"/>
                  </a:cubicBezTo>
                  <a:cubicBezTo>
                    <a:pt x="12" y="38"/>
                    <a:pt x="12" y="38"/>
                    <a:pt x="12" y="38"/>
                  </a:cubicBezTo>
                  <a:cubicBezTo>
                    <a:pt x="12" y="38"/>
                    <a:pt x="12" y="38"/>
                    <a:pt x="12" y="38"/>
                  </a:cubicBezTo>
                  <a:cubicBezTo>
                    <a:pt x="13" y="38"/>
                    <a:pt x="13" y="38"/>
                    <a:pt x="13" y="38"/>
                  </a:cubicBezTo>
                  <a:cubicBezTo>
                    <a:pt x="22" y="36"/>
                    <a:pt x="22" y="36"/>
                    <a:pt x="22" y="36"/>
                  </a:cubicBezTo>
                  <a:cubicBezTo>
                    <a:pt x="22" y="36"/>
                    <a:pt x="22" y="36"/>
                    <a:pt x="22" y="36"/>
                  </a:cubicBezTo>
                  <a:cubicBezTo>
                    <a:pt x="23" y="36"/>
                    <a:pt x="23" y="36"/>
                    <a:pt x="23" y="36"/>
                  </a:cubicBezTo>
                  <a:cubicBezTo>
                    <a:pt x="23" y="35"/>
                    <a:pt x="23" y="35"/>
                    <a:pt x="23" y="34"/>
                  </a:cubicBezTo>
                  <a:cubicBezTo>
                    <a:pt x="22" y="34"/>
                    <a:pt x="21" y="33"/>
                    <a:pt x="20" y="32"/>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 name="Freeform 20">
              <a:extLst>
                <a:ext uri="{FF2B5EF4-FFF2-40B4-BE49-F238E27FC236}">
                  <a16:creationId xmlns:a16="http://schemas.microsoft.com/office/drawing/2014/main" id="{B41DDEF3-6A2C-3C40-92D6-D57BE5331447}"/>
                </a:ext>
              </a:extLst>
            </p:cNvPr>
            <p:cNvSpPr>
              <a:spLocks/>
            </p:cNvSpPr>
            <p:nvPr userDrawn="1"/>
          </p:nvSpPr>
          <p:spPr bwMode="auto">
            <a:xfrm>
              <a:off x="1555751" y="2138363"/>
              <a:ext cx="63500" cy="39688"/>
            </a:xfrm>
            <a:custGeom>
              <a:avLst/>
              <a:gdLst>
                <a:gd name="T0" fmla="*/ 15 w 15"/>
                <a:gd name="T1" fmla="*/ 5 h 9"/>
                <a:gd name="T2" fmla="*/ 11 w 15"/>
                <a:gd name="T3" fmla="*/ 4 h 9"/>
                <a:gd name="T4" fmla="*/ 4 w 15"/>
                <a:gd name="T5" fmla="*/ 1 h 9"/>
                <a:gd name="T6" fmla="*/ 3 w 15"/>
                <a:gd name="T7" fmla="*/ 0 h 9"/>
                <a:gd name="T8" fmla="*/ 2 w 15"/>
                <a:gd name="T9" fmla="*/ 0 h 9"/>
                <a:gd name="T10" fmla="*/ 2 w 15"/>
                <a:gd name="T11" fmla="*/ 0 h 9"/>
                <a:gd name="T12" fmla="*/ 1 w 15"/>
                <a:gd name="T13" fmla="*/ 1 h 9"/>
                <a:gd name="T14" fmla="*/ 0 w 15"/>
                <a:gd name="T15" fmla="*/ 8 h 9"/>
                <a:gd name="T16" fmla="*/ 1 w 15"/>
                <a:gd name="T17" fmla="*/ 8 h 9"/>
                <a:gd name="T18" fmla="*/ 1 w 15"/>
                <a:gd name="T19" fmla="*/ 9 h 9"/>
                <a:gd name="T20" fmla="*/ 2 w 15"/>
                <a:gd name="T21" fmla="*/ 9 h 9"/>
                <a:gd name="T22" fmla="*/ 12 w 15"/>
                <a:gd name="T23" fmla="*/ 6 h 9"/>
                <a:gd name="T24" fmla="*/ 15 w 15"/>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15" y="5"/>
                  </a:moveTo>
                  <a:cubicBezTo>
                    <a:pt x="11" y="4"/>
                    <a:pt x="11" y="4"/>
                    <a:pt x="11" y="4"/>
                  </a:cubicBezTo>
                  <a:cubicBezTo>
                    <a:pt x="10" y="4"/>
                    <a:pt x="6" y="2"/>
                    <a:pt x="4" y="1"/>
                  </a:cubicBezTo>
                  <a:cubicBezTo>
                    <a:pt x="4" y="1"/>
                    <a:pt x="4" y="0"/>
                    <a:pt x="3" y="0"/>
                  </a:cubicBezTo>
                  <a:cubicBezTo>
                    <a:pt x="3" y="0"/>
                    <a:pt x="3" y="0"/>
                    <a:pt x="2" y="0"/>
                  </a:cubicBezTo>
                  <a:cubicBezTo>
                    <a:pt x="2" y="0"/>
                    <a:pt x="2" y="0"/>
                    <a:pt x="2" y="0"/>
                  </a:cubicBezTo>
                  <a:cubicBezTo>
                    <a:pt x="2" y="0"/>
                    <a:pt x="1" y="1"/>
                    <a:pt x="1" y="1"/>
                  </a:cubicBezTo>
                  <a:cubicBezTo>
                    <a:pt x="1" y="2"/>
                    <a:pt x="0" y="7"/>
                    <a:pt x="0" y="8"/>
                  </a:cubicBezTo>
                  <a:cubicBezTo>
                    <a:pt x="0" y="8"/>
                    <a:pt x="1" y="8"/>
                    <a:pt x="1" y="8"/>
                  </a:cubicBezTo>
                  <a:cubicBezTo>
                    <a:pt x="1" y="9"/>
                    <a:pt x="1" y="9"/>
                    <a:pt x="1" y="9"/>
                  </a:cubicBezTo>
                  <a:cubicBezTo>
                    <a:pt x="2" y="9"/>
                    <a:pt x="2" y="9"/>
                    <a:pt x="2" y="9"/>
                  </a:cubicBezTo>
                  <a:cubicBezTo>
                    <a:pt x="4" y="8"/>
                    <a:pt x="9" y="7"/>
                    <a:pt x="12" y="6"/>
                  </a:cubicBezTo>
                  <a:lnTo>
                    <a:pt x="15" y="5"/>
                  </a:lnTo>
                  <a:close/>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Rettangolo 37">
            <a:extLst>
              <a:ext uri="{FF2B5EF4-FFF2-40B4-BE49-F238E27FC236}">
                <a16:creationId xmlns:a16="http://schemas.microsoft.com/office/drawing/2014/main" id="{97E040DE-317A-B046-A3AC-C4447D230783}"/>
              </a:ext>
            </a:extLst>
          </p:cNvPr>
          <p:cNvSpPr/>
          <p:nvPr/>
        </p:nvSpPr>
        <p:spPr>
          <a:xfrm>
            <a:off x="456042" y="6500844"/>
            <a:ext cx="3324996" cy="184666"/>
          </a:xfrm>
          <a:prstGeom prst="rect">
            <a:avLst/>
          </a:prstGeom>
        </p:spPr>
        <p:txBody>
          <a:bodyPr wrap="square">
            <a:spAutoFit/>
          </a:bodyPr>
          <a:lstStyle/>
          <a:p>
            <a:r>
              <a:rPr lang="en-US" sz="600" noProof="0" dirty="0">
                <a:solidFill>
                  <a:srgbClr val="5B6770"/>
                </a:solidFill>
              </a:rPr>
              <a:t>© 2020 Leonardo/Selex ES Inc. </a:t>
            </a:r>
          </a:p>
        </p:txBody>
      </p:sp>
      <p:sp>
        <p:nvSpPr>
          <p:cNvPr id="25" name="Rettangolo 36">
            <a:extLst>
              <a:ext uri="{FF2B5EF4-FFF2-40B4-BE49-F238E27FC236}">
                <a16:creationId xmlns:a16="http://schemas.microsoft.com/office/drawing/2014/main" id="{75CFDCAD-592C-8845-920E-96F4A927E5CC}"/>
              </a:ext>
            </a:extLst>
          </p:cNvPr>
          <p:cNvSpPr/>
          <p:nvPr/>
        </p:nvSpPr>
        <p:spPr>
          <a:xfrm>
            <a:off x="539552" y="419162"/>
            <a:ext cx="198000" cy="45719"/>
          </a:xfrm>
          <a:prstGeom prst="rect">
            <a:avLst/>
          </a:prstGeom>
          <a:solidFill>
            <a:srgbClr val="EA0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cxnSp>
        <p:nvCxnSpPr>
          <p:cNvPr id="26" name="Connettore diritto 38">
            <a:extLst>
              <a:ext uri="{FF2B5EF4-FFF2-40B4-BE49-F238E27FC236}">
                <a16:creationId xmlns:a16="http://schemas.microsoft.com/office/drawing/2014/main" id="{3E543A04-4E38-B244-AA7D-3A841EFECC09}"/>
              </a:ext>
            </a:extLst>
          </p:cNvPr>
          <p:cNvCxnSpPr/>
          <p:nvPr/>
        </p:nvCxnSpPr>
        <p:spPr>
          <a:xfrm flipV="1">
            <a:off x="8269147" y="6602083"/>
            <a:ext cx="477107" cy="274203"/>
          </a:xfrm>
          <a:prstGeom prst="line">
            <a:avLst/>
          </a:prstGeom>
          <a:ln w="19050">
            <a:solidFill>
              <a:srgbClr val="EA002A"/>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F03CBA54-80CD-2449-B732-83964C8AC34E}"/>
              </a:ext>
            </a:extLst>
          </p:cNvPr>
          <p:cNvSpPr txBox="1"/>
          <p:nvPr/>
        </p:nvSpPr>
        <p:spPr>
          <a:xfrm>
            <a:off x="539552" y="546638"/>
            <a:ext cx="8188540" cy="369332"/>
          </a:xfrm>
          <a:prstGeom prst="rect">
            <a:avLst/>
          </a:prstGeom>
          <a:noFill/>
        </p:spPr>
        <p:txBody>
          <a:bodyPr wrap="square">
            <a:spAutoFit/>
          </a:bodyPr>
          <a:lstStyle/>
          <a:p>
            <a:r>
              <a:rPr lang="en-US" dirty="0">
                <a:solidFill>
                  <a:srgbClr val="EA002A"/>
                </a:solidFill>
              </a:rPr>
              <a:t>EXAMPLE OF ALERT AREA </a:t>
            </a:r>
            <a:endParaRPr lang="en-US" sz="1800" dirty="0">
              <a:solidFill>
                <a:srgbClr val="EA002A"/>
              </a:solidFill>
            </a:endParaRPr>
          </a:p>
        </p:txBody>
      </p:sp>
      <p:sp>
        <p:nvSpPr>
          <p:cNvPr id="29" name="TextBox 28">
            <a:extLst>
              <a:ext uri="{FF2B5EF4-FFF2-40B4-BE49-F238E27FC236}">
                <a16:creationId xmlns:a16="http://schemas.microsoft.com/office/drawing/2014/main" id="{BDAD356B-A529-C240-BC3E-43D04B348CFE}"/>
              </a:ext>
            </a:extLst>
          </p:cNvPr>
          <p:cNvSpPr txBox="1"/>
          <p:nvPr/>
        </p:nvSpPr>
        <p:spPr>
          <a:xfrm>
            <a:off x="4572000" y="5670815"/>
            <a:ext cx="5114116" cy="369332"/>
          </a:xfrm>
          <a:prstGeom prst="rect">
            <a:avLst/>
          </a:prstGeom>
          <a:noFill/>
        </p:spPr>
        <p:txBody>
          <a:bodyPr wrap="square" rtlCol="0">
            <a:spAutoFit/>
          </a:bodyPr>
          <a:lstStyle/>
          <a:p>
            <a:r>
              <a:rPr lang="en-US" dirty="0"/>
              <a:t>HOLD SHORT 30’ ZONE                      RSA AREA </a:t>
            </a:r>
          </a:p>
        </p:txBody>
      </p:sp>
      <p:cxnSp>
        <p:nvCxnSpPr>
          <p:cNvPr id="30" name="Straight Arrow Connector 29">
            <a:extLst>
              <a:ext uri="{FF2B5EF4-FFF2-40B4-BE49-F238E27FC236}">
                <a16:creationId xmlns:a16="http://schemas.microsoft.com/office/drawing/2014/main" id="{0ACCBEB1-61B3-544C-A0B3-4332C5BE5224}"/>
              </a:ext>
            </a:extLst>
          </p:cNvPr>
          <p:cNvCxnSpPr>
            <a:cxnSpLocks/>
          </p:cNvCxnSpPr>
          <p:nvPr/>
        </p:nvCxnSpPr>
        <p:spPr>
          <a:xfrm flipH="1">
            <a:off x="5150019" y="3069534"/>
            <a:ext cx="557052" cy="2601281"/>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E4DB42A3-3E26-034F-BFF3-29D2DF8D516B}"/>
              </a:ext>
            </a:extLst>
          </p:cNvPr>
          <p:cNvCxnSpPr>
            <a:cxnSpLocks/>
          </p:cNvCxnSpPr>
          <p:nvPr/>
        </p:nvCxnSpPr>
        <p:spPr>
          <a:xfrm>
            <a:off x="7009115" y="2901395"/>
            <a:ext cx="1433315" cy="27694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7395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57DCFF-EE79-8A43-99BD-CBCAF4628089}"/>
              </a:ext>
            </a:extLst>
          </p:cNvPr>
          <p:cNvPicPr>
            <a:picLocks noChangeAspect="1"/>
          </p:cNvPicPr>
          <p:nvPr/>
        </p:nvPicPr>
        <p:blipFill>
          <a:blip r:embed="rId2"/>
          <a:stretch>
            <a:fillRect/>
          </a:stretch>
        </p:blipFill>
        <p:spPr>
          <a:xfrm>
            <a:off x="660703" y="1043445"/>
            <a:ext cx="7769454" cy="5126921"/>
          </a:xfrm>
          <a:prstGeom prst="rect">
            <a:avLst/>
          </a:prstGeom>
        </p:spPr>
      </p:pic>
      <p:sp>
        <p:nvSpPr>
          <p:cNvPr id="38" name="TextBox 37"/>
          <p:cNvSpPr txBox="1"/>
          <p:nvPr/>
        </p:nvSpPr>
        <p:spPr>
          <a:xfrm>
            <a:off x="1735398" y="2854152"/>
            <a:ext cx="590226" cy="253916"/>
          </a:xfrm>
          <a:prstGeom prst="rect">
            <a:avLst/>
          </a:prstGeom>
          <a:noFill/>
        </p:spPr>
        <p:txBody>
          <a:bodyPr wrap="square" rtlCol="0">
            <a:spAutoFit/>
          </a:bodyPr>
          <a:lstStyle/>
          <a:p>
            <a:r>
              <a:rPr lang="en-US" sz="1050" dirty="0">
                <a:solidFill>
                  <a:schemeClr val="bg1"/>
                </a:solidFill>
              </a:rPr>
              <a:t>30MPH</a:t>
            </a:r>
          </a:p>
        </p:txBody>
      </p:sp>
      <p:sp>
        <p:nvSpPr>
          <p:cNvPr id="41" name="TextBox 40"/>
          <p:cNvSpPr txBox="1"/>
          <p:nvPr/>
        </p:nvSpPr>
        <p:spPr>
          <a:xfrm>
            <a:off x="1975680" y="1988965"/>
            <a:ext cx="590226" cy="253916"/>
          </a:xfrm>
          <a:prstGeom prst="rect">
            <a:avLst/>
          </a:prstGeom>
          <a:noFill/>
        </p:spPr>
        <p:txBody>
          <a:bodyPr wrap="none" rtlCol="0">
            <a:spAutoFit/>
          </a:bodyPr>
          <a:lstStyle/>
          <a:p>
            <a:r>
              <a:rPr lang="en-US" sz="1050" dirty="0">
                <a:solidFill>
                  <a:schemeClr val="bg1"/>
                </a:solidFill>
              </a:rPr>
              <a:t>45MPH</a:t>
            </a:r>
          </a:p>
        </p:txBody>
      </p:sp>
      <p:grpSp>
        <p:nvGrpSpPr>
          <p:cNvPr id="10" name="Group 9">
            <a:extLst>
              <a:ext uri="{FF2B5EF4-FFF2-40B4-BE49-F238E27FC236}">
                <a16:creationId xmlns:a16="http://schemas.microsoft.com/office/drawing/2014/main" id="{A84FF27E-04E5-8741-A29F-6003A535FCDB}"/>
              </a:ext>
            </a:extLst>
          </p:cNvPr>
          <p:cNvGrpSpPr/>
          <p:nvPr/>
        </p:nvGrpSpPr>
        <p:grpSpPr>
          <a:xfrm rot="19780465">
            <a:off x="2107687" y="2992513"/>
            <a:ext cx="479765" cy="826608"/>
            <a:chOff x="1756033" y="2585638"/>
            <a:chExt cx="479765" cy="826608"/>
          </a:xfrm>
        </p:grpSpPr>
        <p:sp>
          <p:nvSpPr>
            <p:cNvPr id="3" name="Triangle 2"/>
            <p:cNvSpPr/>
            <p:nvPr/>
          </p:nvSpPr>
          <p:spPr>
            <a:xfrm rot="8783947">
              <a:off x="1756033" y="2585638"/>
              <a:ext cx="176086" cy="143652"/>
            </a:xfrm>
            <a:prstGeom prst="triangle">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riangle 18"/>
            <p:cNvSpPr/>
            <p:nvPr/>
          </p:nvSpPr>
          <p:spPr>
            <a:xfrm rot="19539960">
              <a:off x="1938300" y="2675937"/>
              <a:ext cx="297498" cy="736309"/>
            </a:xfrm>
            <a:custGeom>
              <a:avLst/>
              <a:gdLst>
                <a:gd name="connsiteX0" fmla="*/ 0 w 539627"/>
                <a:gd name="connsiteY0" fmla="*/ 427595 h 427595"/>
                <a:gd name="connsiteX1" fmla="*/ 269814 w 539627"/>
                <a:gd name="connsiteY1" fmla="*/ 0 h 427595"/>
                <a:gd name="connsiteX2" fmla="*/ 539627 w 539627"/>
                <a:gd name="connsiteY2" fmla="*/ 427595 h 427595"/>
                <a:gd name="connsiteX3" fmla="*/ 0 w 539627"/>
                <a:gd name="connsiteY3" fmla="*/ 427595 h 427595"/>
                <a:gd name="connsiteX0" fmla="*/ 0 w 539627"/>
                <a:gd name="connsiteY0" fmla="*/ 427595 h 427595"/>
                <a:gd name="connsiteX1" fmla="*/ 269814 w 539627"/>
                <a:gd name="connsiteY1" fmla="*/ 0 h 427595"/>
                <a:gd name="connsiteX2" fmla="*/ 539627 w 539627"/>
                <a:gd name="connsiteY2" fmla="*/ 427595 h 427595"/>
                <a:gd name="connsiteX3" fmla="*/ 124497 w 539627"/>
                <a:gd name="connsiteY3" fmla="*/ 420105 h 427595"/>
                <a:gd name="connsiteX4" fmla="*/ 0 w 539627"/>
                <a:gd name="connsiteY4" fmla="*/ 427595 h 427595"/>
                <a:gd name="connsiteX0" fmla="*/ 0 w 539627"/>
                <a:gd name="connsiteY0" fmla="*/ 427595 h 1412566"/>
                <a:gd name="connsiteX1" fmla="*/ 269814 w 539627"/>
                <a:gd name="connsiteY1" fmla="*/ 0 h 1412566"/>
                <a:gd name="connsiteX2" fmla="*/ 539627 w 539627"/>
                <a:gd name="connsiteY2" fmla="*/ 427595 h 1412566"/>
                <a:gd name="connsiteX3" fmla="*/ 1900 w 539627"/>
                <a:gd name="connsiteY3" fmla="*/ 1412566 h 1412566"/>
                <a:gd name="connsiteX4" fmla="*/ 0 w 539627"/>
                <a:gd name="connsiteY4" fmla="*/ 427595 h 1412566"/>
                <a:gd name="connsiteX0" fmla="*/ 0 w 539627"/>
                <a:gd name="connsiteY0" fmla="*/ 427595 h 1412566"/>
                <a:gd name="connsiteX1" fmla="*/ 269814 w 539627"/>
                <a:gd name="connsiteY1" fmla="*/ 0 h 1412566"/>
                <a:gd name="connsiteX2" fmla="*/ 539627 w 539627"/>
                <a:gd name="connsiteY2" fmla="*/ 427595 h 1412566"/>
                <a:gd name="connsiteX3" fmla="*/ 466581 w 539627"/>
                <a:gd name="connsiteY3" fmla="*/ 543770 h 1412566"/>
                <a:gd name="connsiteX4" fmla="*/ 1900 w 539627"/>
                <a:gd name="connsiteY4" fmla="*/ 1412566 h 1412566"/>
                <a:gd name="connsiteX5" fmla="*/ 0 w 539627"/>
                <a:gd name="connsiteY5" fmla="*/ 427595 h 1412566"/>
                <a:gd name="connsiteX0" fmla="*/ 0 w 657416"/>
                <a:gd name="connsiteY0" fmla="*/ 427595 h 1412566"/>
                <a:gd name="connsiteX1" fmla="*/ 269814 w 657416"/>
                <a:gd name="connsiteY1" fmla="*/ 0 h 1412566"/>
                <a:gd name="connsiteX2" fmla="*/ 539627 w 657416"/>
                <a:gd name="connsiteY2" fmla="*/ 427595 h 1412566"/>
                <a:gd name="connsiteX3" fmla="*/ 657416 w 657416"/>
                <a:gd name="connsiteY3" fmla="*/ 1325860 h 1412566"/>
                <a:gd name="connsiteX4" fmla="*/ 1900 w 657416"/>
                <a:gd name="connsiteY4" fmla="*/ 1412566 h 1412566"/>
                <a:gd name="connsiteX5" fmla="*/ 0 w 657416"/>
                <a:gd name="connsiteY5" fmla="*/ 427595 h 1412566"/>
                <a:gd name="connsiteX0" fmla="*/ 0 w 657416"/>
                <a:gd name="connsiteY0" fmla="*/ 427595 h 1414280"/>
                <a:gd name="connsiteX1" fmla="*/ 269814 w 657416"/>
                <a:gd name="connsiteY1" fmla="*/ 0 h 1414280"/>
                <a:gd name="connsiteX2" fmla="*/ 539627 w 657416"/>
                <a:gd name="connsiteY2" fmla="*/ 427595 h 1414280"/>
                <a:gd name="connsiteX3" fmla="*/ 657416 w 657416"/>
                <a:gd name="connsiteY3" fmla="*/ 1325860 h 1414280"/>
                <a:gd name="connsiteX4" fmla="*/ 30445 w 657416"/>
                <a:gd name="connsiteY4" fmla="*/ 1414280 h 1414280"/>
                <a:gd name="connsiteX5" fmla="*/ 0 w 657416"/>
                <a:gd name="connsiteY5" fmla="*/ 427595 h 1414280"/>
                <a:gd name="connsiteX0" fmla="*/ 0 w 647825"/>
                <a:gd name="connsiteY0" fmla="*/ 427595 h 1414280"/>
                <a:gd name="connsiteX1" fmla="*/ 269814 w 647825"/>
                <a:gd name="connsiteY1" fmla="*/ 0 h 1414280"/>
                <a:gd name="connsiteX2" fmla="*/ 539627 w 647825"/>
                <a:gd name="connsiteY2" fmla="*/ 427595 h 1414280"/>
                <a:gd name="connsiteX3" fmla="*/ 647825 w 647825"/>
                <a:gd name="connsiteY3" fmla="*/ 1342474 h 1414280"/>
                <a:gd name="connsiteX4" fmla="*/ 30445 w 647825"/>
                <a:gd name="connsiteY4" fmla="*/ 1414280 h 1414280"/>
                <a:gd name="connsiteX5" fmla="*/ 0 w 647825"/>
                <a:gd name="connsiteY5" fmla="*/ 427595 h 1414280"/>
                <a:gd name="connsiteX0" fmla="*/ 0 w 539627"/>
                <a:gd name="connsiteY0" fmla="*/ 427595 h 1414280"/>
                <a:gd name="connsiteX1" fmla="*/ 269814 w 539627"/>
                <a:gd name="connsiteY1" fmla="*/ 0 h 1414280"/>
                <a:gd name="connsiteX2" fmla="*/ 539627 w 539627"/>
                <a:gd name="connsiteY2" fmla="*/ 427595 h 1414280"/>
                <a:gd name="connsiteX3" fmla="*/ 539121 w 539627"/>
                <a:gd name="connsiteY3" fmla="*/ 1361657 h 1414280"/>
                <a:gd name="connsiteX4" fmla="*/ 30445 w 539627"/>
                <a:gd name="connsiteY4" fmla="*/ 1414280 h 1414280"/>
                <a:gd name="connsiteX5" fmla="*/ 0 w 539627"/>
                <a:gd name="connsiteY5" fmla="*/ 427595 h 1414280"/>
                <a:gd name="connsiteX0" fmla="*/ 7953 w 547580"/>
                <a:gd name="connsiteY0" fmla="*/ 427595 h 1361657"/>
                <a:gd name="connsiteX1" fmla="*/ 277767 w 547580"/>
                <a:gd name="connsiteY1" fmla="*/ 0 h 1361657"/>
                <a:gd name="connsiteX2" fmla="*/ 547580 w 547580"/>
                <a:gd name="connsiteY2" fmla="*/ 427595 h 1361657"/>
                <a:gd name="connsiteX3" fmla="*/ 547074 w 547580"/>
                <a:gd name="connsiteY3" fmla="*/ 1361657 h 1361657"/>
                <a:gd name="connsiteX4" fmla="*/ 31 w 547580"/>
                <a:gd name="connsiteY4" fmla="*/ 1356730 h 1361657"/>
                <a:gd name="connsiteX5" fmla="*/ 7953 w 547580"/>
                <a:gd name="connsiteY5" fmla="*/ 427595 h 1361657"/>
                <a:gd name="connsiteX0" fmla="*/ 7953 w 547580"/>
                <a:gd name="connsiteY0" fmla="*/ 427595 h 1361657"/>
                <a:gd name="connsiteX1" fmla="*/ 328922 w 547580"/>
                <a:gd name="connsiteY1" fmla="*/ 0 h 1361657"/>
                <a:gd name="connsiteX2" fmla="*/ 547580 w 547580"/>
                <a:gd name="connsiteY2" fmla="*/ 427595 h 1361657"/>
                <a:gd name="connsiteX3" fmla="*/ 547074 w 547580"/>
                <a:gd name="connsiteY3" fmla="*/ 1361657 h 1361657"/>
                <a:gd name="connsiteX4" fmla="*/ 31 w 547580"/>
                <a:gd name="connsiteY4" fmla="*/ 1356730 h 1361657"/>
                <a:gd name="connsiteX5" fmla="*/ 7953 w 547580"/>
                <a:gd name="connsiteY5" fmla="*/ 427595 h 1361657"/>
                <a:gd name="connsiteX0" fmla="*/ 7953 w 547580"/>
                <a:gd name="connsiteY0" fmla="*/ 421201 h 1355263"/>
                <a:gd name="connsiteX1" fmla="*/ 290555 w 547580"/>
                <a:gd name="connsiteY1" fmla="*/ 0 h 1355263"/>
                <a:gd name="connsiteX2" fmla="*/ 547580 w 547580"/>
                <a:gd name="connsiteY2" fmla="*/ 421201 h 1355263"/>
                <a:gd name="connsiteX3" fmla="*/ 547074 w 547580"/>
                <a:gd name="connsiteY3" fmla="*/ 1355263 h 1355263"/>
                <a:gd name="connsiteX4" fmla="*/ 31 w 547580"/>
                <a:gd name="connsiteY4" fmla="*/ 1350336 h 1355263"/>
                <a:gd name="connsiteX5" fmla="*/ 7953 w 547580"/>
                <a:gd name="connsiteY5" fmla="*/ 421201 h 135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80" h="1355263">
                  <a:moveTo>
                    <a:pt x="7953" y="421201"/>
                  </a:moveTo>
                  <a:lnTo>
                    <a:pt x="290555" y="0"/>
                  </a:lnTo>
                  <a:lnTo>
                    <a:pt x="547580" y="421201"/>
                  </a:lnTo>
                  <a:cubicBezTo>
                    <a:pt x="547411" y="732555"/>
                    <a:pt x="547243" y="1043909"/>
                    <a:pt x="547074" y="1355263"/>
                  </a:cubicBezTo>
                  <a:lnTo>
                    <a:pt x="31" y="1350336"/>
                  </a:lnTo>
                  <a:cubicBezTo>
                    <a:pt x="-602" y="1022012"/>
                    <a:pt x="8586" y="749525"/>
                    <a:pt x="7953" y="421201"/>
                  </a:cubicBezTo>
                  <a:close/>
                </a:path>
              </a:pathLst>
            </a:custGeom>
            <a:solidFill>
              <a:schemeClr val="accent3">
                <a:lumMod val="60000"/>
                <a:lumOff val="40000"/>
              </a:schemeClr>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49ADAD3A-7BE0-1D4A-BA05-E198BA60E2FC}"/>
              </a:ext>
            </a:extLst>
          </p:cNvPr>
          <p:cNvGrpSpPr/>
          <p:nvPr/>
        </p:nvGrpSpPr>
        <p:grpSpPr>
          <a:xfrm rot="19709153">
            <a:off x="2438027" y="2080873"/>
            <a:ext cx="608346" cy="1117374"/>
            <a:chOff x="4224715" y="1529278"/>
            <a:chExt cx="608346" cy="1117374"/>
          </a:xfrm>
        </p:grpSpPr>
        <p:sp>
          <p:nvSpPr>
            <p:cNvPr id="39" name="Triangle 38"/>
            <p:cNvSpPr/>
            <p:nvPr/>
          </p:nvSpPr>
          <p:spPr>
            <a:xfrm rot="8783947">
              <a:off x="4224715" y="1529278"/>
              <a:ext cx="176086" cy="143652"/>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riangle 18"/>
            <p:cNvSpPr/>
            <p:nvPr/>
          </p:nvSpPr>
          <p:spPr>
            <a:xfrm rot="19539960">
              <a:off x="4469245" y="1578374"/>
              <a:ext cx="363816" cy="1068278"/>
            </a:xfrm>
            <a:custGeom>
              <a:avLst/>
              <a:gdLst>
                <a:gd name="connsiteX0" fmla="*/ 0 w 539627"/>
                <a:gd name="connsiteY0" fmla="*/ 427595 h 427595"/>
                <a:gd name="connsiteX1" fmla="*/ 269814 w 539627"/>
                <a:gd name="connsiteY1" fmla="*/ 0 h 427595"/>
                <a:gd name="connsiteX2" fmla="*/ 539627 w 539627"/>
                <a:gd name="connsiteY2" fmla="*/ 427595 h 427595"/>
                <a:gd name="connsiteX3" fmla="*/ 0 w 539627"/>
                <a:gd name="connsiteY3" fmla="*/ 427595 h 427595"/>
                <a:gd name="connsiteX0" fmla="*/ 0 w 539627"/>
                <a:gd name="connsiteY0" fmla="*/ 427595 h 427595"/>
                <a:gd name="connsiteX1" fmla="*/ 269814 w 539627"/>
                <a:gd name="connsiteY1" fmla="*/ 0 h 427595"/>
                <a:gd name="connsiteX2" fmla="*/ 539627 w 539627"/>
                <a:gd name="connsiteY2" fmla="*/ 427595 h 427595"/>
                <a:gd name="connsiteX3" fmla="*/ 124497 w 539627"/>
                <a:gd name="connsiteY3" fmla="*/ 420105 h 427595"/>
                <a:gd name="connsiteX4" fmla="*/ 0 w 539627"/>
                <a:gd name="connsiteY4" fmla="*/ 427595 h 427595"/>
                <a:gd name="connsiteX0" fmla="*/ 0 w 539627"/>
                <a:gd name="connsiteY0" fmla="*/ 427595 h 1412566"/>
                <a:gd name="connsiteX1" fmla="*/ 269814 w 539627"/>
                <a:gd name="connsiteY1" fmla="*/ 0 h 1412566"/>
                <a:gd name="connsiteX2" fmla="*/ 539627 w 539627"/>
                <a:gd name="connsiteY2" fmla="*/ 427595 h 1412566"/>
                <a:gd name="connsiteX3" fmla="*/ 1900 w 539627"/>
                <a:gd name="connsiteY3" fmla="*/ 1412566 h 1412566"/>
                <a:gd name="connsiteX4" fmla="*/ 0 w 539627"/>
                <a:gd name="connsiteY4" fmla="*/ 427595 h 1412566"/>
                <a:gd name="connsiteX0" fmla="*/ 0 w 539627"/>
                <a:gd name="connsiteY0" fmla="*/ 427595 h 1412566"/>
                <a:gd name="connsiteX1" fmla="*/ 269814 w 539627"/>
                <a:gd name="connsiteY1" fmla="*/ 0 h 1412566"/>
                <a:gd name="connsiteX2" fmla="*/ 539627 w 539627"/>
                <a:gd name="connsiteY2" fmla="*/ 427595 h 1412566"/>
                <a:gd name="connsiteX3" fmla="*/ 466581 w 539627"/>
                <a:gd name="connsiteY3" fmla="*/ 543770 h 1412566"/>
                <a:gd name="connsiteX4" fmla="*/ 1900 w 539627"/>
                <a:gd name="connsiteY4" fmla="*/ 1412566 h 1412566"/>
                <a:gd name="connsiteX5" fmla="*/ 0 w 539627"/>
                <a:gd name="connsiteY5" fmla="*/ 427595 h 1412566"/>
                <a:gd name="connsiteX0" fmla="*/ 0 w 657416"/>
                <a:gd name="connsiteY0" fmla="*/ 427595 h 1412566"/>
                <a:gd name="connsiteX1" fmla="*/ 269814 w 657416"/>
                <a:gd name="connsiteY1" fmla="*/ 0 h 1412566"/>
                <a:gd name="connsiteX2" fmla="*/ 539627 w 657416"/>
                <a:gd name="connsiteY2" fmla="*/ 427595 h 1412566"/>
                <a:gd name="connsiteX3" fmla="*/ 657416 w 657416"/>
                <a:gd name="connsiteY3" fmla="*/ 1325860 h 1412566"/>
                <a:gd name="connsiteX4" fmla="*/ 1900 w 657416"/>
                <a:gd name="connsiteY4" fmla="*/ 1412566 h 1412566"/>
                <a:gd name="connsiteX5" fmla="*/ 0 w 657416"/>
                <a:gd name="connsiteY5" fmla="*/ 427595 h 1412566"/>
                <a:gd name="connsiteX0" fmla="*/ 0 w 657416"/>
                <a:gd name="connsiteY0" fmla="*/ 427595 h 1414280"/>
                <a:gd name="connsiteX1" fmla="*/ 269814 w 657416"/>
                <a:gd name="connsiteY1" fmla="*/ 0 h 1414280"/>
                <a:gd name="connsiteX2" fmla="*/ 539627 w 657416"/>
                <a:gd name="connsiteY2" fmla="*/ 427595 h 1414280"/>
                <a:gd name="connsiteX3" fmla="*/ 657416 w 657416"/>
                <a:gd name="connsiteY3" fmla="*/ 1325860 h 1414280"/>
                <a:gd name="connsiteX4" fmla="*/ 30445 w 657416"/>
                <a:gd name="connsiteY4" fmla="*/ 1414280 h 1414280"/>
                <a:gd name="connsiteX5" fmla="*/ 0 w 657416"/>
                <a:gd name="connsiteY5" fmla="*/ 427595 h 1414280"/>
                <a:gd name="connsiteX0" fmla="*/ 0 w 647825"/>
                <a:gd name="connsiteY0" fmla="*/ 427595 h 1414280"/>
                <a:gd name="connsiteX1" fmla="*/ 269814 w 647825"/>
                <a:gd name="connsiteY1" fmla="*/ 0 h 1414280"/>
                <a:gd name="connsiteX2" fmla="*/ 539627 w 647825"/>
                <a:gd name="connsiteY2" fmla="*/ 427595 h 1414280"/>
                <a:gd name="connsiteX3" fmla="*/ 647825 w 647825"/>
                <a:gd name="connsiteY3" fmla="*/ 1342474 h 1414280"/>
                <a:gd name="connsiteX4" fmla="*/ 30445 w 647825"/>
                <a:gd name="connsiteY4" fmla="*/ 1414280 h 1414280"/>
                <a:gd name="connsiteX5" fmla="*/ 0 w 647825"/>
                <a:gd name="connsiteY5" fmla="*/ 427595 h 1414280"/>
                <a:gd name="connsiteX0" fmla="*/ 0 w 539627"/>
                <a:gd name="connsiteY0" fmla="*/ 427595 h 1414280"/>
                <a:gd name="connsiteX1" fmla="*/ 269814 w 539627"/>
                <a:gd name="connsiteY1" fmla="*/ 0 h 1414280"/>
                <a:gd name="connsiteX2" fmla="*/ 539627 w 539627"/>
                <a:gd name="connsiteY2" fmla="*/ 427595 h 1414280"/>
                <a:gd name="connsiteX3" fmla="*/ 539121 w 539627"/>
                <a:gd name="connsiteY3" fmla="*/ 1361657 h 1414280"/>
                <a:gd name="connsiteX4" fmla="*/ 30445 w 539627"/>
                <a:gd name="connsiteY4" fmla="*/ 1414280 h 1414280"/>
                <a:gd name="connsiteX5" fmla="*/ 0 w 539627"/>
                <a:gd name="connsiteY5" fmla="*/ 427595 h 1414280"/>
                <a:gd name="connsiteX0" fmla="*/ 7953 w 547580"/>
                <a:gd name="connsiteY0" fmla="*/ 427595 h 1361657"/>
                <a:gd name="connsiteX1" fmla="*/ 277767 w 547580"/>
                <a:gd name="connsiteY1" fmla="*/ 0 h 1361657"/>
                <a:gd name="connsiteX2" fmla="*/ 547580 w 547580"/>
                <a:gd name="connsiteY2" fmla="*/ 427595 h 1361657"/>
                <a:gd name="connsiteX3" fmla="*/ 547074 w 547580"/>
                <a:gd name="connsiteY3" fmla="*/ 1361657 h 1361657"/>
                <a:gd name="connsiteX4" fmla="*/ 31 w 547580"/>
                <a:gd name="connsiteY4" fmla="*/ 1356730 h 1361657"/>
                <a:gd name="connsiteX5" fmla="*/ 7953 w 547580"/>
                <a:gd name="connsiteY5" fmla="*/ 427595 h 1361657"/>
                <a:gd name="connsiteX0" fmla="*/ 7953 w 547580"/>
                <a:gd name="connsiteY0" fmla="*/ 427595 h 1361657"/>
                <a:gd name="connsiteX1" fmla="*/ 328922 w 547580"/>
                <a:gd name="connsiteY1" fmla="*/ 0 h 1361657"/>
                <a:gd name="connsiteX2" fmla="*/ 547580 w 547580"/>
                <a:gd name="connsiteY2" fmla="*/ 427595 h 1361657"/>
                <a:gd name="connsiteX3" fmla="*/ 547074 w 547580"/>
                <a:gd name="connsiteY3" fmla="*/ 1361657 h 1361657"/>
                <a:gd name="connsiteX4" fmla="*/ 31 w 547580"/>
                <a:gd name="connsiteY4" fmla="*/ 1356730 h 1361657"/>
                <a:gd name="connsiteX5" fmla="*/ 7953 w 547580"/>
                <a:gd name="connsiteY5" fmla="*/ 427595 h 1361657"/>
                <a:gd name="connsiteX0" fmla="*/ 7953 w 547580"/>
                <a:gd name="connsiteY0" fmla="*/ 421201 h 1355263"/>
                <a:gd name="connsiteX1" fmla="*/ 290555 w 547580"/>
                <a:gd name="connsiteY1" fmla="*/ 0 h 1355263"/>
                <a:gd name="connsiteX2" fmla="*/ 547580 w 547580"/>
                <a:gd name="connsiteY2" fmla="*/ 421201 h 1355263"/>
                <a:gd name="connsiteX3" fmla="*/ 547074 w 547580"/>
                <a:gd name="connsiteY3" fmla="*/ 1355263 h 1355263"/>
                <a:gd name="connsiteX4" fmla="*/ 31 w 547580"/>
                <a:gd name="connsiteY4" fmla="*/ 1350336 h 1355263"/>
                <a:gd name="connsiteX5" fmla="*/ 7953 w 547580"/>
                <a:gd name="connsiteY5" fmla="*/ 421201 h 135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80" h="1355263">
                  <a:moveTo>
                    <a:pt x="7953" y="421201"/>
                  </a:moveTo>
                  <a:lnTo>
                    <a:pt x="290555" y="0"/>
                  </a:lnTo>
                  <a:lnTo>
                    <a:pt x="547580" y="421201"/>
                  </a:lnTo>
                  <a:cubicBezTo>
                    <a:pt x="547411" y="732555"/>
                    <a:pt x="547243" y="1043909"/>
                    <a:pt x="547074" y="1355263"/>
                  </a:cubicBezTo>
                  <a:lnTo>
                    <a:pt x="31" y="1350336"/>
                  </a:lnTo>
                  <a:cubicBezTo>
                    <a:pt x="-602" y="1022012"/>
                    <a:pt x="8586" y="749525"/>
                    <a:pt x="7953" y="421201"/>
                  </a:cubicBezTo>
                  <a:close/>
                </a:path>
              </a:pathLst>
            </a:custGeom>
            <a:solidFill>
              <a:schemeClr val="accent2"/>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pg num">
            <a:extLst>
              <a:ext uri="{FF2B5EF4-FFF2-40B4-BE49-F238E27FC236}">
                <a16:creationId xmlns:a16="http://schemas.microsoft.com/office/drawing/2014/main" id="{70DEF09A-9ED2-8B48-BA30-08E8B85533C5}"/>
              </a:ext>
            </a:extLst>
          </p:cNvPr>
          <p:cNvSpPr txBox="1">
            <a:spLocks noChangeArrowheads="1"/>
          </p:cNvSpPr>
          <p:nvPr/>
        </p:nvSpPr>
        <p:spPr bwMode="auto">
          <a:xfrm>
            <a:off x="8442430" y="6524690"/>
            <a:ext cx="285662" cy="123111"/>
          </a:xfrm>
          <a:prstGeom prst="rect">
            <a:avLst/>
          </a:prstGeom>
          <a:noFill/>
          <a:ln>
            <a:noFill/>
          </a:ln>
        </p:spPr>
        <p:txBody>
          <a:bodyPr wrap="square" lIns="0" tIns="0" rIns="0" bIns="0" anchor="b">
            <a:spAutoFit/>
          </a:bodyPr>
          <a:lstStyle/>
          <a:p>
            <a:pPr algn="ctr"/>
            <a:fld id="{E7E4AC88-19C6-40A4-9EF0-FC456228FC9F}" type="slidenum">
              <a:rPr lang="en-US" sz="800" noProof="0" smtClean="0">
                <a:solidFill>
                  <a:srgbClr val="5B6770"/>
                </a:solidFill>
              </a:rPr>
              <a:pPr algn="ctr"/>
              <a:t>11</a:t>
            </a:fld>
            <a:endParaRPr lang="en-US" sz="800" noProof="0" dirty="0">
              <a:solidFill>
                <a:srgbClr val="5B6770"/>
              </a:solidFill>
            </a:endParaRPr>
          </a:p>
        </p:txBody>
      </p:sp>
      <p:cxnSp>
        <p:nvCxnSpPr>
          <p:cNvPr id="13" name="Connettore diritto 27">
            <a:extLst>
              <a:ext uri="{FF2B5EF4-FFF2-40B4-BE49-F238E27FC236}">
                <a16:creationId xmlns:a16="http://schemas.microsoft.com/office/drawing/2014/main" id="{1B133AB9-BBC2-F34A-A9F6-2F8E22E3B0CD}"/>
              </a:ext>
            </a:extLst>
          </p:cNvPr>
          <p:cNvCxnSpPr/>
          <p:nvPr/>
        </p:nvCxnSpPr>
        <p:spPr>
          <a:xfrm>
            <a:off x="539552" y="419162"/>
            <a:ext cx="8206702" cy="0"/>
          </a:xfrm>
          <a:prstGeom prst="line">
            <a:avLst/>
          </a:prstGeom>
          <a:ln w="6350">
            <a:solidFill>
              <a:srgbClr val="EA002A"/>
            </a:solidFill>
          </a:ln>
          <a:effectLst/>
        </p:spPr>
        <p:style>
          <a:lnRef idx="2">
            <a:schemeClr val="accent1"/>
          </a:lnRef>
          <a:fillRef idx="0">
            <a:schemeClr val="accent1"/>
          </a:fillRef>
          <a:effectRef idx="1">
            <a:schemeClr val="accent1"/>
          </a:effectRef>
          <a:fontRef idx="minor">
            <a:schemeClr val="tx1"/>
          </a:fontRef>
        </p:style>
      </p:cxnSp>
      <p:grpSp>
        <p:nvGrpSpPr>
          <p:cNvPr id="14" name="Gruppo 25">
            <a:extLst>
              <a:ext uri="{FF2B5EF4-FFF2-40B4-BE49-F238E27FC236}">
                <a16:creationId xmlns:a16="http://schemas.microsoft.com/office/drawing/2014/main" id="{8C96FF96-203C-924C-90D7-7AF937CB9D1A}"/>
              </a:ext>
            </a:extLst>
          </p:cNvPr>
          <p:cNvGrpSpPr/>
          <p:nvPr/>
        </p:nvGrpSpPr>
        <p:grpSpPr>
          <a:xfrm>
            <a:off x="8571630" y="182889"/>
            <a:ext cx="174624" cy="209367"/>
            <a:chOff x="1555751" y="1989138"/>
            <a:chExt cx="303212" cy="363538"/>
          </a:xfrm>
        </p:grpSpPr>
        <p:sp>
          <p:nvSpPr>
            <p:cNvPr id="15" name="Freeform 13">
              <a:extLst>
                <a:ext uri="{FF2B5EF4-FFF2-40B4-BE49-F238E27FC236}">
                  <a16:creationId xmlns:a16="http://schemas.microsoft.com/office/drawing/2014/main" id="{1F8A8A72-51AD-3C4D-8EB8-1DB7E3D51889}"/>
                </a:ext>
              </a:extLst>
            </p:cNvPr>
            <p:cNvSpPr>
              <a:spLocks/>
            </p:cNvSpPr>
            <p:nvPr userDrawn="1"/>
          </p:nvSpPr>
          <p:spPr bwMode="auto">
            <a:xfrm>
              <a:off x="1666875" y="2185988"/>
              <a:ext cx="161925" cy="114300"/>
            </a:xfrm>
            <a:custGeom>
              <a:avLst/>
              <a:gdLst>
                <a:gd name="T0" fmla="*/ 37 w 38"/>
                <a:gd name="T1" fmla="*/ 17 h 26"/>
                <a:gd name="T2" fmla="*/ 0 w 38"/>
                <a:gd name="T3" fmla="*/ 0 h 26"/>
                <a:gd name="T4" fmla="*/ 28 w 38"/>
                <a:gd name="T5" fmla="*/ 25 h 26"/>
                <a:gd name="T6" fmla="*/ 29 w 38"/>
                <a:gd name="T7" fmla="*/ 26 h 26"/>
                <a:gd name="T8" fmla="*/ 29 w 38"/>
                <a:gd name="T9" fmla="*/ 26 h 26"/>
                <a:gd name="T10" fmla="*/ 29 w 38"/>
                <a:gd name="T11" fmla="*/ 26 h 26"/>
                <a:gd name="T12" fmla="*/ 30 w 38"/>
                <a:gd name="T13" fmla="*/ 26 h 26"/>
                <a:gd name="T14" fmla="*/ 31 w 38"/>
                <a:gd name="T15" fmla="*/ 26 h 26"/>
                <a:gd name="T16" fmla="*/ 32 w 38"/>
                <a:gd name="T17" fmla="*/ 26 h 26"/>
                <a:gd name="T18" fmla="*/ 37 w 38"/>
                <a:gd name="T19" fmla="*/ 19 h 26"/>
                <a:gd name="T20" fmla="*/ 37 w 38"/>
                <a:gd name="T21" fmla="*/ 18 h 26"/>
                <a:gd name="T22" fmla="*/ 37 w 3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6">
                  <a:moveTo>
                    <a:pt x="37" y="17"/>
                  </a:moveTo>
                  <a:cubicBezTo>
                    <a:pt x="11" y="10"/>
                    <a:pt x="0" y="0"/>
                    <a:pt x="0" y="0"/>
                  </a:cubicBezTo>
                  <a:cubicBezTo>
                    <a:pt x="0" y="0"/>
                    <a:pt x="11" y="18"/>
                    <a:pt x="28" y="25"/>
                  </a:cubicBezTo>
                  <a:cubicBezTo>
                    <a:pt x="29" y="26"/>
                    <a:pt x="29" y="26"/>
                    <a:pt x="29" y="26"/>
                  </a:cubicBezTo>
                  <a:cubicBezTo>
                    <a:pt x="29" y="26"/>
                    <a:pt x="29" y="26"/>
                    <a:pt x="29" y="26"/>
                  </a:cubicBezTo>
                  <a:cubicBezTo>
                    <a:pt x="29" y="26"/>
                    <a:pt x="29" y="26"/>
                    <a:pt x="29" y="26"/>
                  </a:cubicBezTo>
                  <a:cubicBezTo>
                    <a:pt x="30" y="26"/>
                    <a:pt x="30" y="26"/>
                    <a:pt x="30" y="26"/>
                  </a:cubicBezTo>
                  <a:cubicBezTo>
                    <a:pt x="30" y="26"/>
                    <a:pt x="30" y="26"/>
                    <a:pt x="31" y="26"/>
                  </a:cubicBezTo>
                  <a:cubicBezTo>
                    <a:pt x="31" y="26"/>
                    <a:pt x="31" y="26"/>
                    <a:pt x="32" y="26"/>
                  </a:cubicBezTo>
                  <a:cubicBezTo>
                    <a:pt x="37" y="19"/>
                    <a:pt x="37" y="19"/>
                    <a:pt x="37" y="19"/>
                  </a:cubicBezTo>
                  <a:cubicBezTo>
                    <a:pt x="38" y="19"/>
                    <a:pt x="38" y="18"/>
                    <a:pt x="37" y="18"/>
                  </a:cubicBezTo>
                  <a:cubicBezTo>
                    <a:pt x="37" y="17"/>
                    <a:pt x="37" y="17"/>
                    <a:pt x="37" y="17"/>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14">
              <a:extLst>
                <a:ext uri="{FF2B5EF4-FFF2-40B4-BE49-F238E27FC236}">
                  <a16:creationId xmlns:a16="http://schemas.microsoft.com/office/drawing/2014/main" id="{FDE42FF3-4F78-DE48-9CAA-6EEED2E0F423}"/>
                </a:ext>
              </a:extLst>
            </p:cNvPr>
            <p:cNvSpPr>
              <a:spLocks/>
            </p:cNvSpPr>
            <p:nvPr userDrawn="1"/>
          </p:nvSpPr>
          <p:spPr bwMode="auto">
            <a:xfrm>
              <a:off x="1671638" y="2143126"/>
              <a:ext cx="187325" cy="47625"/>
            </a:xfrm>
            <a:custGeom>
              <a:avLst/>
              <a:gdLst>
                <a:gd name="T0" fmla="*/ 42 w 44"/>
                <a:gd name="T1" fmla="*/ 0 h 11"/>
                <a:gd name="T2" fmla="*/ 38 w 44"/>
                <a:gd name="T3" fmla="*/ 0 h 11"/>
                <a:gd name="T4" fmla="*/ 0 w 44"/>
                <a:gd name="T5" fmla="*/ 5 h 11"/>
                <a:gd name="T6" fmla="*/ 42 w 44"/>
                <a:gd name="T7" fmla="*/ 11 h 11"/>
                <a:gd name="T8" fmla="*/ 42 w 44"/>
                <a:gd name="T9" fmla="*/ 11 h 11"/>
                <a:gd name="T10" fmla="*/ 42 w 44"/>
                <a:gd name="T11" fmla="*/ 11 h 11"/>
                <a:gd name="T12" fmla="*/ 42 w 44"/>
                <a:gd name="T13" fmla="*/ 10 h 11"/>
                <a:gd name="T14" fmla="*/ 43 w 44"/>
                <a:gd name="T15" fmla="*/ 9 h 11"/>
                <a:gd name="T16" fmla="*/ 44 w 44"/>
                <a:gd name="T17" fmla="*/ 2 h 11"/>
                <a:gd name="T18" fmla="*/ 42 w 44"/>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1">
                  <a:moveTo>
                    <a:pt x="42" y="0"/>
                  </a:moveTo>
                  <a:cubicBezTo>
                    <a:pt x="42" y="0"/>
                    <a:pt x="40" y="0"/>
                    <a:pt x="38" y="0"/>
                  </a:cubicBezTo>
                  <a:cubicBezTo>
                    <a:pt x="28" y="0"/>
                    <a:pt x="0" y="5"/>
                    <a:pt x="0" y="5"/>
                  </a:cubicBezTo>
                  <a:cubicBezTo>
                    <a:pt x="42" y="11"/>
                    <a:pt x="42" y="11"/>
                    <a:pt x="42" y="11"/>
                  </a:cubicBezTo>
                  <a:cubicBezTo>
                    <a:pt x="42" y="11"/>
                    <a:pt x="42" y="11"/>
                    <a:pt x="42" y="11"/>
                  </a:cubicBezTo>
                  <a:cubicBezTo>
                    <a:pt x="42" y="11"/>
                    <a:pt x="42" y="11"/>
                    <a:pt x="42" y="11"/>
                  </a:cubicBezTo>
                  <a:cubicBezTo>
                    <a:pt x="42" y="11"/>
                    <a:pt x="42" y="10"/>
                    <a:pt x="42" y="10"/>
                  </a:cubicBezTo>
                  <a:cubicBezTo>
                    <a:pt x="43" y="10"/>
                    <a:pt x="43" y="10"/>
                    <a:pt x="43" y="9"/>
                  </a:cubicBezTo>
                  <a:cubicBezTo>
                    <a:pt x="43" y="8"/>
                    <a:pt x="43" y="4"/>
                    <a:pt x="44" y="2"/>
                  </a:cubicBezTo>
                  <a:cubicBezTo>
                    <a:pt x="44" y="1"/>
                    <a:pt x="43" y="0"/>
                    <a:pt x="42" y="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7" name="Freeform 15">
              <a:extLst>
                <a:ext uri="{FF2B5EF4-FFF2-40B4-BE49-F238E27FC236}">
                  <a16:creationId xmlns:a16="http://schemas.microsoft.com/office/drawing/2014/main" id="{481C7F76-B067-F546-859A-6A223D53DE13}"/>
                </a:ext>
              </a:extLst>
            </p:cNvPr>
            <p:cNvSpPr>
              <a:spLocks/>
            </p:cNvSpPr>
            <p:nvPr userDrawn="1"/>
          </p:nvSpPr>
          <p:spPr bwMode="auto">
            <a:xfrm>
              <a:off x="1671638" y="2020888"/>
              <a:ext cx="165100" cy="112713"/>
            </a:xfrm>
            <a:custGeom>
              <a:avLst/>
              <a:gdLst>
                <a:gd name="T0" fmla="*/ 0 w 39"/>
                <a:gd name="T1" fmla="*/ 26 h 26"/>
                <a:gd name="T2" fmla="*/ 38 w 39"/>
                <a:gd name="T3" fmla="*/ 10 h 26"/>
                <a:gd name="T4" fmla="*/ 39 w 39"/>
                <a:gd name="T5" fmla="*/ 9 h 26"/>
                <a:gd name="T6" fmla="*/ 39 w 39"/>
                <a:gd name="T7" fmla="*/ 8 h 26"/>
                <a:gd name="T8" fmla="*/ 34 w 39"/>
                <a:gd name="T9" fmla="*/ 1 h 26"/>
                <a:gd name="T10" fmla="*/ 32 w 39"/>
                <a:gd name="T11" fmla="*/ 0 h 26"/>
                <a:gd name="T12" fmla="*/ 32 w 39"/>
                <a:gd name="T13" fmla="*/ 0 h 26"/>
                <a:gd name="T14" fmla="*/ 32 w 39"/>
                <a:gd name="T15" fmla="*/ 0 h 26"/>
                <a:gd name="T16" fmla="*/ 32 w 39"/>
                <a:gd name="T17" fmla="*/ 0 h 26"/>
                <a:gd name="T18" fmla="*/ 31 w 39"/>
                <a:gd name="T19" fmla="*/ 1 h 26"/>
                <a:gd name="T20" fmla="*/ 0 w 39"/>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6">
                  <a:moveTo>
                    <a:pt x="0" y="26"/>
                  </a:moveTo>
                  <a:cubicBezTo>
                    <a:pt x="13" y="14"/>
                    <a:pt x="36" y="10"/>
                    <a:pt x="38" y="10"/>
                  </a:cubicBezTo>
                  <a:cubicBezTo>
                    <a:pt x="38" y="10"/>
                    <a:pt x="39" y="9"/>
                    <a:pt x="39" y="9"/>
                  </a:cubicBezTo>
                  <a:cubicBezTo>
                    <a:pt x="39" y="9"/>
                    <a:pt x="39" y="8"/>
                    <a:pt x="39" y="8"/>
                  </a:cubicBezTo>
                  <a:cubicBezTo>
                    <a:pt x="38" y="6"/>
                    <a:pt x="35" y="2"/>
                    <a:pt x="34" y="1"/>
                  </a:cubicBezTo>
                  <a:cubicBezTo>
                    <a:pt x="33" y="0"/>
                    <a:pt x="33" y="0"/>
                    <a:pt x="32" y="0"/>
                  </a:cubicBezTo>
                  <a:cubicBezTo>
                    <a:pt x="32" y="0"/>
                    <a:pt x="32" y="0"/>
                    <a:pt x="32" y="0"/>
                  </a:cubicBezTo>
                  <a:cubicBezTo>
                    <a:pt x="32" y="0"/>
                    <a:pt x="32" y="0"/>
                    <a:pt x="32" y="0"/>
                  </a:cubicBezTo>
                  <a:cubicBezTo>
                    <a:pt x="32" y="0"/>
                    <a:pt x="32" y="0"/>
                    <a:pt x="32" y="0"/>
                  </a:cubicBezTo>
                  <a:cubicBezTo>
                    <a:pt x="31" y="1"/>
                    <a:pt x="31" y="1"/>
                    <a:pt x="31" y="1"/>
                  </a:cubicBezTo>
                  <a:cubicBezTo>
                    <a:pt x="14" y="7"/>
                    <a:pt x="5" y="20"/>
                    <a:pt x="0" y="26"/>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8" name="Freeform 16">
              <a:extLst>
                <a:ext uri="{FF2B5EF4-FFF2-40B4-BE49-F238E27FC236}">
                  <a16:creationId xmlns:a16="http://schemas.microsoft.com/office/drawing/2014/main" id="{C0E77574-7702-914A-AC83-04CD80C19CB7}"/>
                </a:ext>
              </a:extLst>
            </p:cNvPr>
            <p:cNvSpPr>
              <a:spLocks/>
            </p:cNvSpPr>
            <p:nvPr userDrawn="1"/>
          </p:nvSpPr>
          <p:spPr bwMode="auto">
            <a:xfrm>
              <a:off x="1641475" y="1989138"/>
              <a:ext cx="85725" cy="144463"/>
            </a:xfrm>
            <a:custGeom>
              <a:avLst/>
              <a:gdLst>
                <a:gd name="T0" fmla="*/ 1 w 20"/>
                <a:gd name="T1" fmla="*/ 33 h 33"/>
                <a:gd name="T2" fmla="*/ 2 w 20"/>
                <a:gd name="T3" fmla="*/ 27 h 33"/>
                <a:gd name="T4" fmla="*/ 20 w 20"/>
                <a:gd name="T5" fmla="*/ 2 h 33"/>
                <a:gd name="T6" fmla="*/ 20 w 20"/>
                <a:gd name="T7" fmla="*/ 0 h 33"/>
                <a:gd name="T8" fmla="*/ 19 w 20"/>
                <a:gd name="T9" fmla="*/ 0 h 33"/>
                <a:gd name="T10" fmla="*/ 11 w 20"/>
                <a:gd name="T11" fmla="*/ 0 h 33"/>
                <a:gd name="T12" fmla="*/ 10 w 20"/>
                <a:gd name="T13" fmla="*/ 0 h 33"/>
                <a:gd name="T14" fmla="*/ 9 w 20"/>
                <a:gd name="T15" fmla="*/ 1 h 33"/>
                <a:gd name="T16" fmla="*/ 8 w 20"/>
                <a:gd name="T17" fmla="*/ 3 h 33"/>
                <a:gd name="T18" fmla="*/ 7 w 20"/>
                <a:gd name="T19" fmla="*/ 4 h 33"/>
                <a:gd name="T20" fmla="*/ 7 w 20"/>
                <a:gd name="T21" fmla="*/ 4 h 33"/>
                <a:gd name="T22" fmla="*/ 6 w 20"/>
                <a:gd name="T23" fmla="*/ 5 h 33"/>
                <a:gd name="T24" fmla="*/ 1 w 20"/>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3">
                  <a:moveTo>
                    <a:pt x="1" y="33"/>
                  </a:moveTo>
                  <a:cubicBezTo>
                    <a:pt x="1" y="32"/>
                    <a:pt x="2" y="28"/>
                    <a:pt x="2" y="27"/>
                  </a:cubicBezTo>
                  <a:cubicBezTo>
                    <a:pt x="6" y="15"/>
                    <a:pt x="16" y="5"/>
                    <a:pt x="20" y="2"/>
                  </a:cubicBezTo>
                  <a:cubicBezTo>
                    <a:pt x="20" y="2"/>
                    <a:pt x="20" y="1"/>
                    <a:pt x="20" y="0"/>
                  </a:cubicBezTo>
                  <a:cubicBezTo>
                    <a:pt x="20" y="0"/>
                    <a:pt x="19" y="0"/>
                    <a:pt x="19" y="0"/>
                  </a:cubicBezTo>
                  <a:cubicBezTo>
                    <a:pt x="11" y="0"/>
                    <a:pt x="11" y="0"/>
                    <a:pt x="11" y="0"/>
                  </a:cubicBezTo>
                  <a:cubicBezTo>
                    <a:pt x="10" y="0"/>
                    <a:pt x="10" y="0"/>
                    <a:pt x="10" y="0"/>
                  </a:cubicBezTo>
                  <a:cubicBezTo>
                    <a:pt x="9" y="1"/>
                    <a:pt x="9" y="1"/>
                    <a:pt x="9" y="1"/>
                  </a:cubicBezTo>
                  <a:cubicBezTo>
                    <a:pt x="8" y="3"/>
                    <a:pt x="8" y="3"/>
                    <a:pt x="8" y="3"/>
                  </a:cubicBezTo>
                  <a:cubicBezTo>
                    <a:pt x="8" y="3"/>
                    <a:pt x="7" y="4"/>
                    <a:pt x="7" y="4"/>
                  </a:cubicBezTo>
                  <a:cubicBezTo>
                    <a:pt x="7" y="4"/>
                    <a:pt x="7" y="4"/>
                    <a:pt x="7" y="4"/>
                  </a:cubicBezTo>
                  <a:cubicBezTo>
                    <a:pt x="6" y="5"/>
                    <a:pt x="6" y="5"/>
                    <a:pt x="6" y="5"/>
                  </a:cubicBezTo>
                  <a:cubicBezTo>
                    <a:pt x="4" y="9"/>
                    <a:pt x="0" y="20"/>
                    <a:pt x="1" y="33"/>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 name="Freeform 17">
              <a:extLst>
                <a:ext uri="{FF2B5EF4-FFF2-40B4-BE49-F238E27FC236}">
                  <a16:creationId xmlns:a16="http://schemas.microsoft.com/office/drawing/2014/main" id="{4E519E02-38AA-3048-B3E5-FA5C0FF92500}"/>
                </a:ext>
              </a:extLst>
            </p:cNvPr>
            <p:cNvSpPr>
              <a:spLocks/>
            </p:cNvSpPr>
            <p:nvPr userDrawn="1"/>
          </p:nvSpPr>
          <p:spPr bwMode="auto">
            <a:xfrm>
              <a:off x="1581150" y="2051051"/>
              <a:ext cx="47625" cy="87313"/>
            </a:xfrm>
            <a:custGeom>
              <a:avLst/>
              <a:gdLst>
                <a:gd name="T0" fmla="*/ 11 w 11"/>
                <a:gd name="T1" fmla="*/ 20 h 20"/>
                <a:gd name="T2" fmla="*/ 6 w 11"/>
                <a:gd name="T3" fmla="*/ 2 h 20"/>
                <a:gd name="T4" fmla="*/ 6 w 11"/>
                <a:gd name="T5" fmla="*/ 1 h 20"/>
                <a:gd name="T6" fmla="*/ 5 w 11"/>
                <a:gd name="T7" fmla="*/ 0 h 20"/>
                <a:gd name="T8" fmla="*/ 3 w 11"/>
                <a:gd name="T9" fmla="*/ 1 h 20"/>
                <a:gd name="T10" fmla="*/ 0 w 11"/>
                <a:gd name="T11" fmla="*/ 8 h 20"/>
                <a:gd name="T12" fmla="*/ 0 w 11"/>
                <a:gd name="T13" fmla="*/ 9 h 20"/>
                <a:gd name="T14" fmla="*/ 11 w 11"/>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0">
                  <a:moveTo>
                    <a:pt x="11" y="20"/>
                  </a:moveTo>
                  <a:cubicBezTo>
                    <a:pt x="11" y="20"/>
                    <a:pt x="6" y="12"/>
                    <a:pt x="6" y="2"/>
                  </a:cubicBezTo>
                  <a:cubicBezTo>
                    <a:pt x="6" y="1"/>
                    <a:pt x="6" y="1"/>
                    <a:pt x="6" y="1"/>
                  </a:cubicBezTo>
                  <a:cubicBezTo>
                    <a:pt x="6" y="1"/>
                    <a:pt x="5" y="0"/>
                    <a:pt x="5" y="0"/>
                  </a:cubicBezTo>
                  <a:cubicBezTo>
                    <a:pt x="4" y="0"/>
                    <a:pt x="4" y="0"/>
                    <a:pt x="3" y="1"/>
                  </a:cubicBezTo>
                  <a:cubicBezTo>
                    <a:pt x="2" y="3"/>
                    <a:pt x="0" y="8"/>
                    <a:pt x="0" y="8"/>
                  </a:cubicBezTo>
                  <a:cubicBezTo>
                    <a:pt x="0" y="8"/>
                    <a:pt x="0" y="9"/>
                    <a:pt x="0" y="9"/>
                  </a:cubicBezTo>
                  <a:cubicBezTo>
                    <a:pt x="2" y="14"/>
                    <a:pt x="11" y="20"/>
                    <a:pt x="11" y="2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18">
              <a:extLst>
                <a:ext uri="{FF2B5EF4-FFF2-40B4-BE49-F238E27FC236}">
                  <a16:creationId xmlns:a16="http://schemas.microsoft.com/office/drawing/2014/main" id="{568CB5B7-19C9-1044-8A62-6C3B9D65211A}"/>
                </a:ext>
              </a:extLst>
            </p:cNvPr>
            <p:cNvSpPr>
              <a:spLocks/>
            </p:cNvSpPr>
            <p:nvPr userDrawn="1"/>
          </p:nvSpPr>
          <p:spPr bwMode="auto">
            <a:xfrm>
              <a:off x="1573213" y="2185988"/>
              <a:ext cx="50800" cy="84138"/>
            </a:xfrm>
            <a:custGeom>
              <a:avLst/>
              <a:gdLst>
                <a:gd name="T0" fmla="*/ 1 w 12"/>
                <a:gd name="T1" fmla="*/ 9 h 19"/>
                <a:gd name="T2" fmla="*/ 0 w 12"/>
                <a:gd name="T3" fmla="*/ 10 h 19"/>
                <a:gd name="T4" fmla="*/ 2 w 12"/>
                <a:gd name="T5" fmla="*/ 18 h 19"/>
                <a:gd name="T6" fmla="*/ 4 w 12"/>
                <a:gd name="T7" fmla="*/ 18 h 19"/>
                <a:gd name="T8" fmla="*/ 5 w 12"/>
                <a:gd name="T9" fmla="*/ 16 h 19"/>
                <a:gd name="T10" fmla="*/ 12 w 12"/>
                <a:gd name="T11" fmla="*/ 0 h 19"/>
                <a:gd name="T12" fmla="*/ 1 w 12"/>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2" h="19">
                  <a:moveTo>
                    <a:pt x="1" y="9"/>
                  </a:moveTo>
                  <a:cubicBezTo>
                    <a:pt x="0" y="9"/>
                    <a:pt x="0" y="9"/>
                    <a:pt x="0" y="10"/>
                  </a:cubicBezTo>
                  <a:cubicBezTo>
                    <a:pt x="1" y="10"/>
                    <a:pt x="1" y="15"/>
                    <a:pt x="2" y="18"/>
                  </a:cubicBezTo>
                  <a:cubicBezTo>
                    <a:pt x="3" y="19"/>
                    <a:pt x="4" y="18"/>
                    <a:pt x="4" y="18"/>
                  </a:cubicBezTo>
                  <a:cubicBezTo>
                    <a:pt x="5" y="18"/>
                    <a:pt x="5" y="17"/>
                    <a:pt x="5" y="16"/>
                  </a:cubicBezTo>
                  <a:cubicBezTo>
                    <a:pt x="7" y="9"/>
                    <a:pt x="12" y="0"/>
                    <a:pt x="12" y="0"/>
                  </a:cubicBezTo>
                  <a:cubicBezTo>
                    <a:pt x="12" y="0"/>
                    <a:pt x="4" y="4"/>
                    <a:pt x="1" y="9"/>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19">
              <a:extLst>
                <a:ext uri="{FF2B5EF4-FFF2-40B4-BE49-F238E27FC236}">
                  <a16:creationId xmlns:a16="http://schemas.microsoft.com/office/drawing/2014/main" id="{1795DFB4-3105-7C40-990C-DB1659F4ED3F}"/>
                </a:ext>
              </a:extLst>
            </p:cNvPr>
            <p:cNvSpPr>
              <a:spLocks/>
            </p:cNvSpPr>
            <p:nvPr userDrawn="1"/>
          </p:nvSpPr>
          <p:spPr bwMode="auto">
            <a:xfrm>
              <a:off x="1633538" y="2185988"/>
              <a:ext cx="96837" cy="166688"/>
            </a:xfrm>
            <a:custGeom>
              <a:avLst/>
              <a:gdLst>
                <a:gd name="T0" fmla="*/ 20 w 23"/>
                <a:gd name="T1" fmla="*/ 32 h 38"/>
                <a:gd name="T2" fmla="*/ 19 w 23"/>
                <a:gd name="T3" fmla="*/ 31 h 38"/>
                <a:gd name="T4" fmla="*/ 19 w 23"/>
                <a:gd name="T5" fmla="*/ 31 h 38"/>
                <a:gd name="T6" fmla="*/ 3 w 23"/>
                <a:gd name="T7" fmla="*/ 0 h 38"/>
                <a:gd name="T8" fmla="*/ 12 w 23"/>
                <a:gd name="T9" fmla="*/ 38 h 38"/>
                <a:gd name="T10" fmla="*/ 12 w 23"/>
                <a:gd name="T11" fmla="*/ 38 h 38"/>
                <a:gd name="T12" fmla="*/ 12 w 23"/>
                <a:gd name="T13" fmla="*/ 38 h 38"/>
                <a:gd name="T14" fmla="*/ 13 w 23"/>
                <a:gd name="T15" fmla="*/ 38 h 38"/>
                <a:gd name="T16" fmla="*/ 22 w 23"/>
                <a:gd name="T17" fmla="*/ 36 h 38"/>
                <a:gd name="T18" fmla="*/ 22 w 23"/>
                <a:gd name="T19" fmla="*/ 36 h 38"/>
                <a:gd name="T20" fmla="*/ 23 w 23"/>
                <a:gd name="T21" fmla="*/ 36 h 38"/>
                <a:gd name="T22" fmla="*/ 23 w 23"/>
                <a:gd name="T23" fmla="*/ 34 h 38"/>
                <a:gd name="T24" fmla="*/ 20 w 23"/>
                <a:gd name="T25"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8">
                  <a:moveTo>
                    <a:pt x="20" y="32"/>
                  </a:moveTo>
                  <a:cubicBezTo>
                    <a:pt x="19" y="31"/>
                    <a:pt x="19" y="31"/>
                    <a:pt x="19" y="31"/>
                  </a:cubicBezTo>
                  <a:cubicBezTo>
                    <a:pt x="19" y="31"/>
                    <a:pt x="19" y="31"/>
                    <a:pt x="19" y="31"/>
                  </a:cubicBezTo>
                  <a:cubicBezTo>
                    <a:pt x="5" y="16"/>
                    <a:pt x="3" y="0"/>
                    <a:pt x="3" y="0"/>
                  </a:cubicBezTo>
                  <a:cubicBezTo>
                    <a:pt x="3" y="0"/>
                    <a:pt x="0" y="24"/>
                    <a:pt x="12" y="38"/>
                  </a:cubicBezTo>
                  <a:cubicBezTo>
                    <a:pt x="12" y="38"/>
                    <a:pt x="12" y="38"/>
                    <a:pt x="12" y="38"/>
                  </a:cubicBezTo>
                  <a:cubicBezTo>
                    <a:pt x="12" y="38"/>
                    <a:pt x="12" y="38"/>
                    <a:pt x="12" y="38"/>
                  </a:cubicBezTo>
                  <a:cubicBezTo>
                    <a:pt x="13" y="38"/>
                    <a:pt x="13" y="38"/>
                    <a:pt x="13" y="38"/>
                  </a:cubicBezTo>
                  <a:cubicBezTo>
                    <a:pt x="22" y="36"/>
                    <a:pt x="22" y="36"/>
                    <a:pt x="22" y="36"/>
                  </a:cubicBezTo>
                  <a:cubicBezTo>
                    <a:pt x="22" y="36"/>
                    <a:pt x="22" y="36"/>
                    <a:pt x="22" y="36"/>
                  </a:cubicBezTo>
                  <a:cubicBezTo>
                    <a:pt x="23" y="36"/>
                    <a:pt x="23" y="36"/>
                    <a:pt x="23" y="36"/>
                  </a:cubicBezTo>
                  <a:cubicBezTo>
                    <a:pt x="23" y="35"/>
                    <a:pt x="23" y="35"/>
                    <a:pt x="23" y="34"/>
                  </a:cubicBezTo>
                  <a:cubicBezTo>
                    <a:pt x="22" y="34"/>
                    <a:pt x="21" y="33"/>
                    <a:pt x="20" y="32"/>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20">
              <a:extLst>
                <a:ext uri="{FF2B5EF4-FFF2-40B4-BE49-F238E27FC236}">
                  <a16:creationId xmlns:a16="http://schemas.microsoft.com/office/drawing/2014/main" id="{279A3087-89C4-6043-A6C7-AD6C9A60DF76}"/>
                </a:ext>
              </a:extLst>
            </p:cNvPr>
            <p:cNvSpPr>
              <a:spLocks/>
            </p:cNvSpPr>
            <p:nvPr userDrawn="1"/>
          </p:nvSpPr>
          <p:spPr bwMode="auto">
            <a:xfrm>
              <a:off x="1555751" y="2138363"/>
              <a:ext cx="63500" cy="39688"/>
            </a:xfrm>
            <a:custGeom>
              <a:avLst/>
              <a:gdLst>
                <a:gd name="T0" fmla="*/ 15 w 15"/>
                <a:gd name="T1" fmla="*/ 5 h 9"/>
                <a:gd name="T2" fmla="*/ 11 w 15"/>
                <a:gd name="T3" fmla="*/ 4 h 9"/>
                <a:gd name="T4" fmla="*/ 4 w 15"/>
                <a:gd name="T5" fmla="*/ 1 h 9"/>
                <a:gd name="T6" fmla="*/ 3 w 15"/>
                <a:gd name="T7" fmla="*/ 0 h 9"/>
                <a:gd name="T8" fmla="*/ 2 w 15"/>
                <a:gd name="T9" fmla="*/ 0 h 9"/>
                <a:gd name="T10" fmla="*/ 2 w 15"/>
                <a:gd name="T11" fmla="*/ 0 h 9"/>
                <a:gd name="T12" fmla="*/ 1 w 15"/>
                <a:gd name="T13" fmla="*/ 1 h 9"/>
                <a:gd name="T14" fmla="*/ 0 w 15"/>
                <a:gd name="T15" fmla="*/ 8 h 9"/>
                <a:gd name="T16" fmla="*/ 1 w 15"/>
                <a:gd name="T17" fmla="*/ 8 h 9"/>
                <a:gd name="T18" fmla="*/ 1 w 15"/>
                <a:gd name="T19" fmla="*/ 9 h 9"/>
                <a:gd name="T20" fmla="*/ 2 w 15"/>
                <a:gd name="T21" fmla="*/ 9 h 9"/>
                <a:gd name="T22" fmla="*/ 12 w 15"/>
                <a:gd name="T23" fmla="*/ 6 h 9"/>
                <a:gd name="T24" fmla="*/ 15 w 15"/>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15" y="5"/>
                  </a:moveTo>
                  <a:cubicBezTo>
                    <a:pt x="11" y="4"/>
                    <a:pt x="11" y="4"/>
                    <a:pt x="11" y="4"/>
                  </a:cubicBezTo>
                  <a:cubicBezTo>
                    <a:pt x="10" y="4"/>
                    <a:pt x="6" y="2"/>
                    <a:pt x="4" y="1"/>
                  </a:cubicBezTo>
                  <a:cubicBezTo>
                    <a:pt x="4" y="1"/>
                    <a:pt x="4" y="0"/>
                    <a:pt x="3" y="0"/>
                  </a:cubicBezTo>
                  <a:cubicBezTo>
                    <a:pt x="3" y="0"/>
                    <a:pt x="3" y="0"/>
                    <a:pt x="2" y="0"/>
                  </a:cubicBezTo>
                  <a:cubicBezTo>
                    <a:pt x="2" y="0"/>
                    <a:pt x="2" y="0"/>
                    <a:pt x="2" y="0"/>
                  </a:cubicBezTo>
                  <a:cubicBezTo>
                    <a:pt x="2" y="0"/>
                    <a:pt x="1" y="1"/>
                    <a:pt x="1" y="1"/>
                  </a:cubicBezTo>
                  <a:cubicBezTo>
                    <a:pt x="1" y="2"/>
                    <a:pt x="0" y="7"/>
                    <a:pt x="0" y="8"/>
                  </a:cubicBezTo>
                  <a:cubicBezTo>
                    <a:pt x="0" y="8"/>
                    <a:pt x="1" y="8"/>
                    <a:pt x="1" y="8"/>
                  </a:cubicBezTo>
                  <a:cubicBezTo>
                    <a:pt x="1" y="9"/>
                    <a:pt x="1" y="9"/>
                    <a:pt x="1" y="9"/>
                  </a:cubicBezTo>
                  <a:cubicBezTo>
                    <a:pt x="2" y="9"/>
                    <a:pt x="2" y="9"/>
                    <a:pt x="2" y="9"/>
                  </a:cubicBezTo>
                  <a:cubicBezTo>
                    <a:pt x="4" y="8"/>
                    <a:pt x="9" y="7"/>
                    <a:pt x="12" y="6"/>
                  </a:cubicBezTo>
                  <a:lnTo>
                    <a:pt x="15" y="5"/>
                  </a:lnTo>
                  <a:close/>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5" name="Rettangolo 37">
            <a:extLst>
              <a:ext uri="{FF2B5EF4-FFF2-40B4-BE49-F238E27FC236}">
                <a16:creationId xmlns:a16="http://schemas.microsoft.com/office/drawing/2014/main" id="{B1F2C989-21AA-F34E-964A-4282510E6D57}"/>
              </a:ext>
            </a:extLst>
          </p:cNvPr>
          <p:cNvSpPr/>
          <p:nvPr/>
        </p:nvSpPr>
        <p:spPr>
          <a:xfrm>
            <a:off x="456042" y="6500844"/>
            <a:ext cx="3324996" cy="184666"/>
          </a:xfrm>
          <a:prstGeom prst="rect">
            <a:avLst/>
          </a:prstGeom>
        </p:spPr>
        <p:txBody>
          <a:bodyPr wrap="square">
            <a:spAutoFit/>
          </a:bodyPr>
          <a:lstStyle/>
          <a:p>
            <a:r>
              <a:rPr lang="en-US" sz="600" noProof="0" dirty="0">
                <a:solidFill>
                  <a:srgbClr val="5B6770"/>
                </a:solidFill>
              </a:rPr>
              <a:t>© 2020 Leonardo/Selex ES Inc. </a:t>
            </a:r>
          </a:p>
        </p:txBody>
      </p:sp>
      <p:sp>
        <p:nvSpPr>
          <p:cNvPr id="26" name="Rettangolo 36">
            <a:extLst>
              <a:ext uri="{FF2B5EF4-FFF2-40B4-BE49-F238E27FC236}">
                <a16:creationId xmlns:a16="http://schemas.microsoft.com/office/drawing/2014/main" id="{ECE76E74-BCCA-414F-AB43-159C2E62DAFA}"/>
              </a:ext>
            </a:extLst>
          </p:cNvPr>
          <p:cNvSpPr/>
          <p:nvPr/>
        </p:nvSpPr>
        <p:spPr>
          <a:xfrm>
            <a:off x="539552" y="419162"/>
            <a:ext cx="198000" cy="45719"/>
          </a:xfrm>
          <a:prstGeom prst="rect">
            <a:avLst/>
          </a:prstGeom>
          <a:solidFill>
            <a:srgbClr val="EA0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cxnSp>
        <p:nvCxnSpPr>
          <p:cNvPr id="27" name="Connettore diritto 38">
            <a:extLst>
              <a:ext uri="{FF2B5EF4-FFF2-40B4-BE49-F238E27FC236}">
                <a16:creationId xmlns:a16="http://schemas.microsoft.com/office/drawing/2014/main" id="{128DAA75-8992-A343-A7F8-47E1113E1A93}"/>
              </a:ext>
            </a:extLst>
          </p:cNvPr>
          <p:cNvCxnSpPr/>
          <p:nvPr/>
        </p:nvCxnSpPr>
        <p:spPr>
          <a:xfrm flipV="1">
            <a:off x="8269147" y="6602083"/>
            <a:ext cx="477107" cy="274203"/>
          </a:xfrm>
          <a:prstGeom prst="line">
            <a:avLst/>
          </a:prstGeom>
          <a:ln w="19050">
            <a:solidFill>
              <a:srgbClr val="EA002A"/>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A97654BE-E767-D94E-97E3-BB2B7E656FEA}"/>
              </a:ext>
            </a:extLst>
          </p:cNvPr>
          <p:cNvSpPr txBox="1"/>
          <p:nvPr/>
        </p:nvSpPr>
        <p:spPr>
          <a:xfrm>
            <a:off x="539552" y="546638"/>
            <a:ext cx="8188540" cy="369332"/>
          </a:xfrm>
          <a:prstGeom prst="rect">
            <a:avLst/>
          </a:prstGeom>
          <a:noFill/>
        </p:spPr>
        <p:txBody>
          <a:bodyPr wrap="square">
            <a:spAutoFit/>
          </a:bodyPr>
          <a:lstStyle/>
          <a:p>
            <a:r>
              <a:rPr lang="en-US" dirty="0">
                <a:solidFill>
                  <a:srgbClr val="EA002A"/>
                </a:solidFill>
              </a:rPr>
              <a:t>GPS AND ALERT AREAS WORKING TOGETHER</a:t>
            </a:r>
            <a:endParaRPr lang="en-US" sz="1800" dirty="0">
              <a:solidFill>
                <a:srgbClr val="EA002A"/>
              </a:solidFill>
            </a:endParaRPr>
          </a:p>
        </p:txBody>
      </p:sp>
    </p:spTree>
    <p:extLst>
      <p:ext uri="{BB962C8B-B14F-4D97-AF65-F5344CB8AC3E}">
        <p14:creationId xmlns:p14="http://schemas.microsoft.com/office/powerpoint/2010/main" val="508363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g num">
            <a:extLst>
              <a:ext uri="{FF2B5EF4-FFF2-40B4-BE49-F238E27FC236}">
                <a16:creationId xmlns:a16="http://schemas.microsoft.com/office/drawing/2014/main" id="{50EC982B-0F8E-5443-8A08-70191157C25A}"/>
              </a:ext>
            </a:extLst>
          </p:cNvPr>
          <p:cNvSpPr txBox="1">
            <a:spLocks noChangeArrowheads="1"/>
          </p:cNvSpPr>
          <p:nvPr/>
        </p:nvSpPr>
        <p:spPr bwMode="auto">
          <a:xfrm>
            <a:off x="8442430" y="6524690"/>
            <a:ext cx="285662" cy="123111"/>
          </a:xfrm>
          <a:prstGeom prst="rect">
            <a:avLst/>
          </a:prstGeom>
          <a:noFill/>
          <a:ln>
            <a:noFill/>
          </a:ln>
        </p:spPr>
        <p:txBody>
          <a:bodyPr wrap="square" lIns="0" tIns="0" rIns="0" bIns="0" anchor="b">
            <a:spAutoFit/>
          </a:bodyPr>
          <a:lstStyle/>
          <a:p>
            <a:pPr algn="ctr"/>
            <a:fld id="{E7E4AC88-19C6-40A4-9EF0-FC456228FC9F}" type="slidenum">
              <a:rPr lang="en-US" sz="800" noProof="0" smtClean="0">
                <a:solidFill>
                  <a:srgbClr val="5B6770"/>
                </a:solidFill>
              </a:rPr>
              <a:pPr algn="ctr"/>
              <a:t>12</a:t>
            </a:fld>
            <a:endParaRPr lang="en-US" sz="800" noProof="0" dirty="0">
              <a:solidFill>
                <a:srgbClr val="5B6770"/>
              </a:solidFill>
            </a:endParaRPr>
          </a:p>
        </p:txBody>
      </p:sp>
      <p:cxnSp>
        <p:nvCxnSpPr>
          <p:cNvPr id="10" name="Connettore diritto 27">
            <a:extLst>
              <a:ext uri="{FF2B5EF4-FFF2-40B4-BE49-F238E27FC236}">
                <a16:creationId xmlns:a16="http://schemas.microsoft.com/office/drawing/2014/main" id="{EE7FF715-B46B-0940-BD7A-0FCBC790D559}"/>
              </a:ext>
            </a:extLst>
          </p:cNvPr>
          <p:cNvCxnSpPr/>
          <p:nvPr/>
        </p:nvCxnSpPr>
        <p:spPr>
          <a:xfrm>
            <a:off x="539552" y="419162"/>
            <a:ext cx="8206702" cy="0"/>
          </a:xfrm>
          <a:prstGeom prst="line">
            <a:avLst/>
          </a:prstGeom>
          <a:ln w="6350">
            <a:solidFill>
              <a:srgbClr val="EA002A"/>
            </a:solidFill>
          </a:ln>
          <a:effectLst/>
        </p:spPr>
        <p:style>
          <a:lnRef idx="2">
            <a:schemeClr val="accent1"/>
          </a:lnRef>
          <a:fillRef idx="0">
            <a:schemeClr val="accent1"/>
          </a:fillRef>
          <a:effectRef idx="1">
            <a:schemeClr val="accent1"/>
          </a:effectRef>
          <a:fontRef idx="minor">
            <a:schemeClr val="tx1"/>
          </a:fontRef>
        </p:style>
      </p:cxnSp>
      <p:grpSp>
        <p:nvGrpSpPr>
          <p:cNvPr id="11" name="Gruppo 25">
            <a:extLst>
              <a:ext uri="{FF2B5EF4-FFF2-40B4-BE49-F238E27FC236}">
                <a16:creationId xmlns:a16="http://schemas.microsoft.com/office/drawing/2014/main" id="{339D43CB-363B-4642-9741-2FA700BD0580}"/>
              </a:ext>
            </a:extLst>
          </p:cNvPr>
          <p:cNvGrpSpPr/>
          <p:nvPr/>
        </p:nvGrpSpPr>
        <p:grpSpPr>
          <a:xfrm>
            <a:off x="8571630" y="182889"/>
            <a:ext cx="174624" cy="209367"/>
            <a:chOff x="1555751" y="1989138"/>
            <a:chExt cx="303212" cy="363538"/>
          </a:xfrm>
        </p:grpSpPr>
        <p:sp>
          <p:nvSpPr>
            <p:cNvPr id="12" name="Freeform 13">
              <a:extLst>
                <a:ext uri="{FF2B5EF4-FFF2-40B4-BE49-F238E27FC236}">
                  <a16:creationId xmlns:a16="http://schemas.microsoft.com/office/drawing/2014/main" id="{3298534C-DA8A-6545-8D15-1148A08B3AE3}"/>
                </a:ext>
              </a:extLst>
            </p:cNvPr>
            <p:cNvSpPr>
              <a:spLocks/>
            </p:cNvSpPr>
            <p:nvPr userDrawn="1"/>
          </p:nvSpPr>
          <p:spPr bwMode="auto">
            <a:xfrm>
              <a:off x="1666875" y="2185988"/>
              <a:ext cx="161925" cy="114300"/>
            </a:xfrm>
            <a:custGeom>
              <a:avLst/>
              <a:gdLst>
                <a:gd name="T0" fmla="*/ 37 w 38"/>
                <a:gd name="T1" fmla="*/ 17 h 26"/>
                <a:gd name="T2" fmla="*/ 0 w 38"/>
                <a:gd name="T3" fmla="*/ 0 h 26"/>
                <a:gd name="T4" fmla="*/ 28 w 38"/>
                <a:gd name="T5" fmla="*/ 25 h 26"/>
                <a:gd name="T6" fmla="*/ 29 w 38"/>
                <a:gd name="T7" fmla="*/ 26 h 26"/>
                <a:gd name="T8" fmla="*/ 29 w 38"/>
                <a:gd name="T9" fmla="*/ 26 h 26"/>
                <a:gd name="T10" fmla="*/ 29 w 38"/>
                <a:gd name="T11" fmla="*/ 26 h 26"/>
                <a:gd name="T12" fmla="*/ 30 w 38"/>
                <a:gd name="T13" fmla="*/ 26 h 26"/>
                <a:gd name="T14" fmla="*/ 31 w 38"/>
                <a:gd name="T15" fmla="*/ 26 h 26"/>
                <a:gd name="T16" fmla="*/ 32 w 38"/>
                <a:gd name="T17" fmla="*/ 26 h 26"/>
                <a:gd name="T18" fmla="*/ 37 w 38"/>
                <a:gd name="T19" fmla="*/ 19 h 26"/>
                <a:gd name="T20" fmla="*/ 37 w 38"/>
                <a:gd name="T21" fmla="*/ 18 h 26"/>
                <a:gd name="T22" fmla="*/ 37 w 3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6">
                  <a:moveTo>
                    <a:pt x="37" y="17"/>
                  </a:moveTo>
                  <a:cubicBezTo>
                    <a:pt x="11" y="10"/>
                    <a:pt x="0" y="0"/>
                    <a:pt x="0" y="0"/>
                  </a:cubicBezTo>
                  <a:cubicBezTo>
                    <a:pt x="0" y="0"/>
                    <a:pt x="11" y="18"/>
                    <a:pt x="28" y="25"/>
                  </a:cubicBezTo>
                  <a:cubicBezTo>
                    <a:pt x="29" y="26"/>
                    <a:pt x="29" y="26"/>
                    <a:pt x="29" y="26"/>
                  </a:cubicBezTo>
                  <a:cubicBezTo>
                    <a:pt x="29" y="26"/>
                    <a:pt x="29" y="26"/>
                    <a:pt x="29" y="26"/>
                  </a:cubicBezTo>
                  <a:cubicBezTo>
                    <a:pt x="29" y="26"/>
                    <a:pt x="29" y="26"/>
                    <a:pt x="29" y="26"/>
                  </a:cubicBezTo>
                  <a:cubicBezTo>
                    <a:pt x="30" y="26"/>
                    <a:pt x="30" y="26"/>
                    <a:pt x="30" y="26"/>
                  </a:cubicBezTo>
                  <a:cubicBezTo>
                    <a:pt x="30" y="26"/>
                    <a:pt x="30" y="26"/>
                    <a:pt x="31" y="26"/>
                  </a:cubicBezTo>
                  <a:cubicBezTo>
                    <a:pt x="31" y="26"/>
                    <a:pt x="31" y="26"/>
                    <a:pt x="32" y="26"/>
                  </a:cubicBezTo>
                  <a:cubicBezTo>
                    <a:pt x="37" y="19"/>
                    <a:pt x="37" y="19"/>
                    <a:pt x="37" y="19"/>
                  </a:cubicBezTo>
                  <a:cubicBezTo>
                    <a:pt x="38" y="19"/>
                    <a:pt x="38" y="18"/>
                    <a:pt x="37" y="18"/>
                  </a:cubicBezTo>
                  <a:cubicBezTo>
                    <a:pt x="37" y="17"/>
                    <a:pt x="37" y="17"/>
                    <a:pt x="37" y="17"/>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14">
              <a:extLst>
                <a:ext uri="{FF2B5EF4-FFF2-40B4-BE49-F238E27FC236}">
                  <a16:creationId xmlns:a16="http://schemas.microsoft.com/office/drawing/2014/main" id="{140BF581-63AB-9845-8BFC-0386CA503447}"/>
                </a:ext>
              </a:extLst>
            </p:cNvPr>
            <p:cNvSpPr>
              <a:spLocks/>
            </p:cNvSpPr>
            <p:nvPr userDrawn="1"/>
          </p:nvSpPr>
          <p:spPr bwMode="auto">
            <a:xfrm>
              <a:off x="1671638" y="2143126"/>
              <a:ext cx="187325" cy="47625"/>
            </a:xfrm>
            <a:custGeom>
              <a:avLst/>
              <a:gdLst>
                <a:gd name="T0" fmla="*/ 42 w 44"/>
                <a:gd name="T1" fmla="*/ 0 h 11"/>
                <a:gd name="T2" fmla="*/ 38 w 44"/>
                <a:gd name="T3" fmla="*/ 0 h 11"/>
                <a:gd name="T4" fmla="*/ 0 w 44"/>
                <a:gd name="T5" fmla="*/ 5 h 11"/>
                <a:gd name="T6" fmla="*/ 42 w 44"/>
                <a:gd name="T7" fmla="*/ 11 h 11"/>
                <a:gd name="T8" fmla="*/ 42 w 44"/>
                <a:gd name="T9" fmla="*/ 11 h 11"/>
                <a:gd name="T10" fmla="*/ 42 w 44"/>
                <a:gd name="T11" fmla="*/ 11 h 11"/>
                <a:gd name="T12" fmla="*/ 42 w 44"/>
                <a:gd name="T13" fmla="*/ 10 h 11"/>
                <a:gd name="T14" fmla="*/ 43 w 44"/>
                <a:gd name="T15" fmla="*/ 9 h 11"/>
                <a:gd name="T16" fmla="*/ 44 w 44"/>
                <a:gd name="T17" fmla="*/ 2 h 11"/>
                <a:gd name="T18" fmla="*/ 42 w 44"/>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1">
                  <a:moveTo>
                    <a:pt x="42" y="0"/>
                  </a:moveTo>
                  <a:cubicBezTo>
                    <a:pt x="42" y="0"/>
                    <a:pt x="40" y="0"/>
                    <a:pt x="38" y="0"/>
                  </a:cubicBezTo>
                  <a:cubicBezTo>
                    <a:pt x="28" y="0"/>
                    <a:pt x="0" y="5"/>
                    <a:pt x="0" y="5"/>
                  </a:cubicBezTo>
                  <a:cubicBezTo>
                    <a:pt x="42" y="11"/>
                    <a:pt x="42" y="11"/>
                    <a:pt x="42" y="11"/>
                  </a:cubicBezTo>
                  <a:cubicBezTo>
                    <a:pt x="42" y="11"/>
                    <a:pt x="42" y="11"/>
                    <a:pt x="42" y="11"/>
                  </a:cubicBezTo>
                  <a:cubicBezTo>
                    <a:pt x="42" y="11"/>
                    <a:pt x="42" y="11"/>
                    <a:pt x="42" y="11"/>
                  </a:cubicBezTo>
                  <a:cubicBezTo>
                    <a:pt x="42" y="11"/>
                    <a:pt x="42" y="10"/>
                    <a:pt x="42" y="10"/>
                  </a:cubicBezTo>
                  <a:cubicBezTo>
                    <a:pt x="43" y="10"/>
                    <a:pt x="43" y="10"/>
                    <a:pt x="43" y="9"/>
                  </a:cubicBezTo>
                  <a:cubicBezTo>
                    <a:pt x="43" y="8"/>
                    <a:pt x="43" y="4"/>
                    <a:pt x="44" y="2"/>
                  </a:cubicBezTo>
                  <a:cubicBezTo>
                    <a:pt x="44" y="1"/>
                    <a:pt x="43" y="0"/>
                    <a:pt x="42" y="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15">
              <a:extLst>
                <a:ext uri="{FF2B5EF4-FFF2-40B4-BE49-F238E27FC236}">
                  <a16:creationId xmlns:a16="http://schemas.microsoft.com/office/drawing/2014/main" id="{A23309CD-FDDF-694D-A212-EF385C7EA53A}"/>
                </a:ext>
              </a:extLst>
            </p:cNvPr>
            <p:cNvSpPr>
              <a:spLocks/>
            </p:cNvSpPr>
            <p:nvPr userDrawn="1"/>
          </p:nvSpPr>
          <p:spPr bwMode="auto">
            <a:xfrm>
              <a:off x="1671638" y="2020888"/>
              <a:ext cx="165100" cy="112713"/>
            </a:xfrm>
            <a:custGeom>
              <a:avLst/>
              <a:gdLst>
                <a:gd name="T0" fmla="*/ 0 w 39"/>
                <a:gd name="T1" fmla="*/ 26 h 26"/>
                <a:gd name="T2" fmla="*/ 38 w 39"/>
                <a:gd name="T3" fmla="*/ 10 h 26"/>
                <a:gd name="T4" fmla="*/ 39 w 39"/>
                <a:gd name="T5" fmla="*/ 9 h 26"/>
                <a:gd name="T6" fmla="*/ 39 w 39"/>
                <a:gd name="T7" fmla="*/ 8 h 26"/>
                <a:gd name="T8" fmla="*/ 34 w 39"/>
                <a:gd name="T9" fmla="*/ 1 h 26"/>
                <a:gd name="T10" fmla="*/ 32 w 39"/>
                <a:gd name="T11" fmla="*/ 0 h 26"/>
                <a:gd name="T12" fmla="*/ 32 w 39"/>
                <a:gd name="T13" fmla="*/ 0 h 26"/>
                <a:gd name="T14" fmla="*/ 32 w 39"/>
                <a:gd name="T15" fmla="*/ 0 h 26"/>
                <a:gd name="T16" fmla="*/ 32 w 39"/>
                <a:gd name="T17" fmla="*/ 0 h 26"/>
                <a:gd name="T18" fmla="*/ 31 w 39"/>
                <a:gd name="T19" fmla="*/ 1 h 26"/>
                <a:gd name="T20" fmla="*/ 0 w 39"/>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6">
                  <a:moveTo>
                    <a:pt x="0" y="26"/>
                  </a:moveTo>
                  <a:cubicBezTo>
                    <a:pt x="13" y="14"/>
                    <a:pt x="36" y="10"/>
                    <a:pt x="38" y="10"/>
                  </a:cubicBezTo>
                  <a:cubicBezTo>
                    <a:pt x="38" y="10"/>
                    <a:pt x="39" y="9"/>
                    <a:pt x="39" y="9"/>
                  </a:cubicBezTo>
                  <a:cubicBezTo>
                    <a:pt x="39" y="9"/>
                    <a:pt x="39" y="8"/>
                    <a:pt x="39" y="8"/>
                  </a:cubicBezTo>
                  <a:cubicBezTo>
                    <a:pt x="38" y="6"/>
                    <a:pt x="35" y="2"/>
                    <a:pt x="34" y="1"/>
                  </a:cubicBezTo>
                  <a:cubicBezTo>
                    <a:pt x="33" y="0"/>
                    <a:pt x="33" y="0"/>
                    <a:pt x="32" y="0"/>
                  </a:cubicBezTo>
                  <a:cubicBezTo>
                    <a:pt x="32" y="0"/>
                    <a:pt x="32" y="0"/>
                    <a:pt x="32" y="0"/>
                  </a:cubicBezTo>
                  <a:cubicBezTo>
                    <a:pt x="32" y="0"/>
                    <a:pt x="32" y="0"/>
                    <a:pt x="32" y="0"/>
                  </a:cubicBezTo>
                  <a:cubicBezTo>
                    <a:pt x="32" y="0"/>
                    <a:pt x="32" y="0"/>
                    <a:pt x="32" y="0"/>
                  </a:cubicBezTo>
                  <a:cubicBezTo>
                    <a:pt x="31" y="1"/>
                    <a:pt x="31" y="1"/>
                    <a:pt x="31" y="1"/>
                  </a:cubicBezTo>
                  <a:cubicBezTo>
                    <a:pt x="14" y="7"/>
                    <a:pt x="5" y="20"/>
                    <a:pt x="0" y="26"/>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 name="Freeform 16">
              <a:extLst>
                <a:ext uri="{FF2B5EF4-FFF2-40B4-BE49-F238E27FC236}">
                  <a16:creationId xmlns:a16="http://schemas.microsoft.com/office/drawing/2014/main" id="{0F2F8850-6302-B84D-8843-A89D7817F504}"/>
                </a:ext>
              </a:extLst>
            </p:cNvPr>
            <p:cNvSpPr>
              <a:spLocks/>
            </p:cNvSpPr>
            <p:nvPr userDrawn="1"/>
          </p:nvSpPr>
          <p:spPr bwMode="auto">
            <a:xfrm>
              <a:off x="1641475" y="1989138"/>
              <a:ext cx="85725" cy="144463"/>
            </a:xfrm>
            <a:custGeom>
              <a:avLst/>
              <a:gdLst>
                <a:gd name="T0" fmla="*/ 1 w 20"/>
                <a:gd name="T1" fmla="*/ 33 h 33"/>
                <a:gd name="T2" fmla="*/ 2 w 20"/>
                <a:gd name="T3" fmla="*/ 27 h 33"/>
                <a:gd name="T4" fmla="*/ 20 w 20"/>
                <a:gd name="T5" fmla="*/ 2 h 33"/>
                <a:gd name="T6" fmla="*/ 20 w 20"/>
                <a:gd name="T7" fmla="*/ 0 h 33"/>
                <a:gd name="T8" fmla="*/ 19 w 20"/>
                <a:gd name="T9" fmla="*/ 0 h 33"/>
                <a:gd name="T10" fmla="*/ 11 w 20"/>
                <a:gd name="T11" fmla="*/ 0 h 33"/>
                <a:gd name="T12" fmla="*/ 10 w 20"/>
                <a:gd name="T13" fmla="*/ 0 h 33"/>
                <a:gd name="T14" fmla="*/ 9 w 20"/>
                <a:gd name="T15" fmla="*/ 1 h 33"/>
                <a:gd name="T16" fmla="*/ 8 w 20"/>
                <a:gd name="T17" fmla="*/ 3 h 33"/>
                <a:gd name="T18" fmla="*/ 7 w 20"/>
                <a:gd name="T19" fmla="*/ 4 h 33"/>
                <a:gd name="T20" fmla="*/ 7 w 20"/>
                <a:gd name="T21" fmla="*/ 4 h 33"/>
                <a:gd name="T22" fmla="*/ 6 w 20"/>
                <a:gd name="T23" fmla="*/ 5 h 33"/>
                <a:gd name="T24" fmla="*/ 1 w 20"/>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3">
                  <a:moveTo>
                    <a:pt x="1" y="33"/>
                  </a:moveTo>
                  <a:cubicBezTo>
                    <a:pt x="1" y="32"/>
                    <a:pt x="2" y="28"/>
                    <a:pt x="2" y="27"/>
                  </a:cubicBezTo>
                  <a:cubicBezTo>
                    <a:pt x="6" y="15"/>
                    <a:pt x="16" y="5"/>
                    <a:pt x="20" y="2"/>
                  </a:cubicBezTo>
                  <a:cubicBezTo>
                    <a:pt x="20" y="2"/>
                    <a:pt x="20" y="1"/>
                    <a:pt x="20" y="0"/>
                  </a:cubicBezTo>
                  <a:cubicBezTo>
                    <a:pt x="20" y="0"/>
                    <a:pt x="19" y="0"/>
                    <a:pt x="19" y="0"/>
                  </a:cubicBezTo>
                  <a:cubicBezTo>
                    <a:pt x="11" y="0"/>
                    <a:pt x="11" y="0"/>
                    <a:pt x="11" y="0"/>
                  </a:cubicBezTo>
                  <a:cubicBezTo>
                    <a:pt x="10" y="0"/>
                    <a:pt x="10" y="0"/>
                    <a:pt x="10" y="0"/>
                  </a:cubicBezTo>
                  <a:cubicBezTo>
                    <a:pt x="9" y="1"/>
                    <a:pt x="9" y="1"/>
                    <a:pt x="9" y="1"/>
                  </a:cubicBezTo>
                  <a:cubicBezTo>
                    <a:pt x="8" y="3"/>
                    <a:pt x="8" y="3"/>
                    <a:pt x="8" y="3"/>
                  </a:cubicBezTo>
                  <a:cubicBezTo>
                    <a:pt x="8" y="3"/>
                    <a:pt x="7" y="4"/>
                    <a:pt x="7" y="4"/>
                  </a:cubicBezTo>
                  <a:cubicBezTo>
                    <a:pt x="7" y="4"/>
                    <a:pt x="7" y="4"/>
                    <a:pt x="7" y="4"/>
                  </a:cubicBezTo>
                  <a:cubicBezTo>
                    <a:pt x="6" y="5"/>
                    <a:pt x="6" y="5"/>
                    <a:pt x="6" y="5"/>
                  </a:cubicBezTo>
                  <a:cubicBezTo>
                    <a:pt x="4" y="9"/>
                    <a:pt x="0" y="20"/>
                    <a:pt x="1" y="33"/>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17">
              <a:extLst>
                <a:ext uri="{FF2B5EF4-FFF2-40B4-BE49-F238E27FC236}">
                  <a16:creationId xmlns:a16="http://schemas.microsoft.com/office/drawing/2014/main" id="{5BDF4093-1CA7-7941-A443-CDE0208E1969}"/>
                </a:ext>
              </a:extLst>
            </p:cNvPr>
            <p:cNvSpPr>
              <a:spLocks/>
            </p:cNvSpPr>
            <p:nvPr userDrawn="1"/>
          </p:nvSpPr>
          <p:spPr bwMode="auto">
            <a:xfrm>
              <a:off x="1581150" y="2051051"/>
              <a:ext cx="47625" cy="87313"/>
            </a:xfrm>
            <a:custGeom>
              <a:avLst/>
              <a:gdLst>
                <a:gd name="T0" fmla="*/ 11 w 11"/>
                <a:gd name="T1" fmla="*/ 20 h 20"/>
                <a:gd name="T2" fmla="*/ 6 w 11"/>
                <a:gd name="T3" fmla="*/ 2 h 20"/>
                <a:gd name="T4" fmla="*/ 6 w 11"/>
                <a:gd name="T5" fmla="*/ 1 h 20"/>
                <a:gd name="T6" fmla="*/ 5 w 11"/>
                <a:gd name="T7" fmla="*/ 0 h 20"/>
                <a:gd name="T8" fmla="*/ 3 w 11"/>
                <a:gd name="T9" fmla="*/ 1 h 20"/>
                <a:gd name="T10" fmla="*/ 0 w 11"/>
                <a:gd name="T11" fmla="*/ 8 h 20"/>
                <a:gd name="T12" fmla="*/ 0 w 11"/>
                <a:gd name="T13" fmla="*/ 9 h 20"/>
                <a:gd name="T14" fmla="*/ 11 w 11"/>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0">
                  <a:moveTo>
                    <a:pt x="11" y="20"/>
                  </a:moveTo>
                  <a:cubicBezTo>
                    <a:pt x="11" y="20"/>
                    <a:pt x="6" y="12"/>
                    <a:pt x="6" y="2"/>
                  </a:cubicBezTo>
                  <a:cubicBezTo>
                    <a:pt x="6" y="1"/>
                    <a:pt x="6" y="1"/>
                    <a:pt x="6" y="1"/>
                  </a:cubicBezTo>
                  <a:cubicBezTo>
                    <a:pt x="6" y="1"/>
                    <a:pt x="5" y="0"/>
                    <a:pt x="5" y="0"/>
                  </a:cubicBezTo>
                  <a:cubicBezTo>
                    <a:pt x="4" y="0"/>
                    <a:pt x="4" y="0"/>
                    <a:pt x="3" y="1"/>
                  </a:cubicBezTo>
                  <a:cubicBezTo>
                    <a:pt x="2" y="3"/>
                    <a:pt x="0" y="8"/>
                    <a:pt x="0" y="8"/>
                  </a:cubicBezTo>
                  <a:cubicBezTo>
                    <a:pt x="0" y="8"/>
                    <a:pt x="0" y="9"/>
                    <a:pt x="0" y="9"/>
                  </a:cubicBezTo>
                  <a:cubicBezTo>
                    <a:pt x="2" y="14"/>
                    <a:pt x="11" y="20"/>
                    <a:pt x="11" y="2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7" name="Freeform 18">
              <a:extLst>
                <a:ext uri="{FF2B5EF4-FFF2-40B4-BE49-F238E27FC236}">
                  <a16:creationId xmlns:a16="http://schemas.microsoft.com/office/drawing/2014/main" id="{C47D4008-8557-2446-9FF5-0C73A5EDA898}"/>
                </a:ext>
              </a:extLst>
            </p:cNvPr>
            <p:cNvSpPr>
              <a:spLocks/>
            </p:cNvSpPr>
            <p:nvPr userDrawn="1"/>
          </p:nvSpPr>
          <p:spPr bwMode="auto">
            <a:xfrm>
              <a:off x="1573213" y="2185988"/>
              <a:ext cx="50800" cy="84138"/>
            </a:xfrm>
            <a:custGeom>
              <a:avLst/>
              <a:gdLst>
                <a:gd name="T0" fmla="*/ 1 w 12"/>
                <a:gd name="T1" fmla="*/ 9 h 19"/>
                <a:gd name="T2" fmla="*/ 0 w 12"/>
                <a:gd name="T3" fmla="*/ 10 h 19"/>
                <a:gd name="T4" fmla="*/ 2 w 12"/>
                <a:gd name="T5" fmla="*/ 18 h 19"/>
                <a:gd name="T6" fmla="*/ 4 w 12"/>
                <a:gd name="T7" fmla="*/ 18 h 19"/>
                <a:gd name="T8" fmla="*/ 5 w 12"/>
                <a:gd name="T9" fmla="*/ 16 h 19"/>
                <a:gd name="T10" fmla="*/ 12 w 12"/>
                <a:gd name="T11" fmla="*/ 0 h 19"/>
                <a:gd name="T12" fmla="*/ 1 w 12"/>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2" h="19">
                  <a:moveTo>
                    <a:pt x="1" y="9"/>
                  </a:moveTo>
                  <a:cubicBezTo>
                    <a:pt x="0" y="9"/>
                    <a:pt x="0" y="9"/>
                    <a:pt x="0" y="10"/>
                  </a:cubicBezTo>
                  <a:cubicBezTo>
                    <a:pt x="1" y="10"/>
                    <a:pt x="1" y="15"/>
                    <a:pt x="2" y="18"/>
                  </a:cubicBezTo>
                  <a:cubicBezTo>
                    <a:pt x="3" y="19"/>
                    <a:pt x="4" y="18"/>
                    <a:pt x="4" y="18"/>
                  </a:cubicBezTo>
                  <a:cubicBezTo>
                    <a:pt x="5" y="18"/>
                    <a:pt x="5" y="17"/>
                    <a:pt x="5" y="16"/>
                  </a:cubicBezTo>
                  <a:cubicBezTo>
                    <a:pt x="7" y="9"/>
                    <a:pt x="12" y="0"/>
                    <a:pt x="12" y="0"/>
                  </a:cubicBezTo>
                  <a:cubicBezTo>
                    <a:pt x="12" y="0"/>
                    <a:pt x="4" y="4"/>
                    <a:pt x="1" y="9"/>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8" name="Freeform 19">
              <a:extLst>
                <a:ext uri="{FF2B5EF4-FFF2-40B4-BE49-F238E27FC236}">
                  <a16:creationId xmlns:a16="http://schemas.microsoft.com/office/drawing/2014/main" id="{0E2C67BC-A95B-9E4B-A17B-187CF931F376}"/>
                </a:ext>
              </a:extLst>
            </p:cNvPr>
            <p:cNvSpPr>
              <a:spLocks/>
            </p:cNvSpPr>
            <p:nvPr userDrawn="1"/>
          </p:nvSpPr>
          <p:spPr bwMode="auto">
            <a:xfrm>
              <a:off x="1633538" y="2185988"/>
              <a:ext cx="96837" cy="166688"/>
            </a:xfrm>
            <a:custGeom>
              <a:avLst/>
              <a:gdLst>
                <a:gd name="T0" fmla="*/ 20 w 23"/>
                <a:gd name="T1" fmla="*/ 32 h 38"/>
                <a:gd name="T2" fmla="*/ 19 w 23"/>
                <a:gd name="T3" fmla="*/ 31 h 38"/>
                <a:gd name="T4" fmla="*/ 19 w 23"/>
                <a:gd name="T5" fmla="*/ 31 h 38"/>
                <a:gd name="T6" fmla="*/ 3 w 23"/>
                <a:gd name="T7" fmla="*/ 0 h 38"/>
                <a:gd name="T8" fmla="*/ 12 w 23"/>
                <a:gd name="T9" fmla="*/ 38 h 38"/>
                <a:gd name="T10" fmla="*/ 12 w 23"/>
                <a:gd name="T11" fmla="*/ 38 h 38"/>
                <a:gd name="T12" fmla="*/ 12 w 23"/>
                <a:gd name="T13" fmla="*/ 38 h 38"/>
                <a:gd name="T14" fmla="*/ 13 w 23"/>
                <a:gd name="T15" fmla="*/ 38 h 38"/>
                <a:gd name="T16" fmla="*/ 22 w 23"/>
                <a:gd name="T17" fmla="*/ 36 h 38"/>
                <a:gd name="T18" fmla="*/ 22 w 23"/>
                <a:gd name="T19" fmla="*/ 36 h 38"/>
                <a:gd name="T20" fmla="*/ 23 w 23"/>
                <a:gd name="T21" fmla="*/ 36 h 38"/>
                <a:gd name="T22" fmla="*/ 23 w 23"/>
                <a:gd name="T23" fmla="*/ 34 h 38"/>
                <a:gd name="T24" fmla="*/ 20 w 23"/>
                <a:gd name="T25"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8">
                  <a:moveTo>
                    <a:pt x="20" y="32"/>
                  </a:moveTo>
                  <a:cubicBezTo>
                    <a:pt x="19" y="31"/>
                    <a:pt x="19" y="31"/>
                    <a:pt x="19" y="31"/>
                  </a:cubicBezTo>
                  <a:cubicBezTo>
                    <a:pt x="19" y="31"/>
                    <a:pt x="19" y="31"/>
                    <a:pt x="19" y="31"/>
                  </a:cubicBezTo>
                  <a:cubicBezTo>
                    <a:pt x="5" y="16"/>
                    <a:pt x="3" y="0"/>
                    <a:pt x="3" y="0"/>
                  </a:cubicBezTo>
                  <a:cubicBezTo>
                    <a:pt x="3" y="0"/>
                    <a:pt x="0" y="24"/>
                    <a:pt x="12" y="38"/>
                  </a:cubicBezTo>
                  <a:cubicBezTo>
                    <a:pt x="12" y="38"/>
                    <a:pt x="12" y="38"/>
                    <a:pt x="12" y="38"/>
                  </a:cubicBezTo>
                  <a:cubicBezTo>
                    <a:pt x="12" y="38"/>
                    <a:pt x="12" y="38"/>
                    <a:pt x="12" y="38"/>
                  </a:cubicBezTo>
                  <a:cubicBezTo>
                    <a:pt x="13" y="38"/>
                    <a:pt x="13" y="38"/>
                    <a:pt x="13" y="38"/>
                  </a:cubicBezTo>
                  <a:cubicBezTo>
                    <a:pt x="22" y="36"/>
                    <a:pt x="22" y="36"/>
                    <a:pt x="22" y="36"/>
                  </a:cubicBezTo>
                  <a:cubicBezTo>
                    <a:pt x="22" y="36"/>
                    <a:pt x="22" y="36"/>
                    <a:pt x="22" y="36"/>
                  </a:cubicBezTo>
                  <a:cubicBezTo>
                    <a:pt x="23" y="36"/>
                    <a:pt x="23" y="36"/>
                    <a:pt x="23" y="36"/>
                  </a:cubicBezTo>
                  <a:cubicBezTo>
                    <a:pt x="23" y="35"/>
                    <a:pt x="23" y="35"/>
                    <a:pt x="23" y="34"/>
                  </a:cubicBezTo>
                  <a:cubicBezTo>
                    <a:pt x="22" y="34"/>
                    <a:pt x="21" y="33"/>
                    <a:pt x="20" y="32"/>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 name="Freeform 20">
              <a:extLst>
                <a:ext uri="{FF2B5EF4-FFF2-40B4-BE49-F238E27FC236}">
                  <a16:creationId xmlns:a16="http://schemas.microsoft.com/office/drawing/2014/main" id="{E411516D-13A3-6D41-B4A0-F21A9F6DA8A4}"/>
                </a:ext>
              </a:extLst>
            </p:cNvPr>
            <p:cNvSpPr>
              <a:spLocks/>
            </p:cNvSpPr>
            <p:nvPr userDrawn="1"/>
          </p:nvSpPr>
          <p:spPr bwMode="auto">
            <a:xfrm>
              <a:off x="1555751" y="2138363"/>
              <a:ext cx="63500" cy="39688"/>
            </a:xfrm>
            <a:custGeom>
              <a:avLst/>
              <a:gdLst>
                <a:gd name="T0" fmla="*/ 15 w 15"/>
                <a:gd name="T1" fmla="*/ 5 h 9"/>
                <a:gd name="T2" fmla="*/ 11 w 15"/>
                <a:gd name="T3" fmla="*/ 4 h 9"/>
                <a:gd name="T4" fmla="*/ 4 w 15"/>
                <a:gd name="T5" fmla="*/ 1 h 9"/>
                <a:gd name="T6" fmla="*/ 3 w 15"/>
                <a:gd name="T7" fmla="*/ 0 h 9"/>
                <a:gd name="T8" fmla="*/ 2 w 15"/>
                <a:gd name="T9" fmla="*/ 0 h 9"/>
                <a:gd name="T10" fmla="*/ 2 w 15"/>
                <a:gd name="T11" fmla="*/ 0 h 9"/>
                <a:gd name="T12" fmla="*/ 1 w 15"/>
                <a:gd name="T13" fmla="*/ 1 h 9"/>
                <a:gd name="T14" fmla="*/ 0 w 15"/>
                <a:gd name="T15" fmla="*/ 8 h 9"/>
                <a:gd name="T16" fmla="*/ 1 w 15"/>
                <a:gd name="T17" fmla="*/ 8 h 9"/>
                <a:gd name="T18" fmla="*/ 1 w 15"/>
                <a:gd name="T19" fmla="*/ 9 h 9"/>
                <a:gd name="T20" fmla="*/ 2 w 15"/>
                <a:gd name="T21" fmla="*/ 9 h 9"/>
                <a:gd name="T22" fmla="*/ 12 w 15"/>
                <a:gd name="T23" fmla="*/ 6 h 9"/>
                <a:gd name="T24" fmla="*/ 15 w 15"/>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15" y="5"/>
                  </a:moveTo>
                  <a:cubicBezTo>
                    <a:pt x="11" y="4"/>
                    <a:pt x="11" y="4"/>
                    <a:pt x="11" y="4"/>
                  </a:cubicBezTo>
                  <a:cubicBezTo>
                    <a:pt x="10" y="4"/>
                    <a:pt x="6" y="2"/>
                    <a:pt x="4" y="1"/>
                  </a:cubicBezTo>
                  <a:cubicBezTo>
                    <a:pt x="4" y="1"/>
                    <a:pt x="4" y="0"/>
                    <a:pt x="3" y="0"/>
                  </a:cubicBezTo>
                  <a:cubicBezTo>
                    <a:pt x="3" y="0"/>
                    <a:pt x="3" y="0"/>
                    <a:pt x="2" y="0"/>
                  </a:cubicBezTo>
                  <a:cubicBezTo>
                    <a:pt x="2" y="0"/>
                    <a:pt x="2" y="0"/>
                    <a:pt x="2" y="0"/>
                  </a:cubicBezTo>
                  <a:cubicBezTo>
                    <a:pt x="2" y="0"/>
                    <a:pt x="1" y="1"/>
                    <a:pt x="1" y="1"/>
                  </a:cubicBezTo>
                  <a:cubicBezTo>
                    <a:pt x="1" y="2"/>
                    <a:pt x="0" y="7"/>
                    <a:pt x="0" y="8"/>
                  </a:cubicBezTo>
                  <a:cubicBezTo>
                    <a:pt x="0" y="8"/>
                    <a:pt x="1" y="8"/>
                    <a:pt x="1" y="8"/>
                  </a:cubicBezTo>
                  <a:cubicBezTo>
                    <a:pt x="1" y="9"/>
                    <a:pt x="1" y="9"/>
                    <a:pt x="1" y="9"/>
                  </a:cubicBezTo>
                  <a:cubicBezTo>
                    <a:pt x="2" y="9"/>
                    <a:pt x="2" y="9"/>
                    <a:pt x="2" y="9"/>
                  </a:cubicBezTo>
                  <a:cubicBezTo>
                    <a:pt x="4" y="8"/>
                    <a:pt x="9" y="7"/>
                    <a:pt x="12" y="6"/>
                  </a:cubicBezTo>
                  <a:lnTo>
                    <a:pt x="15" y="5"/>
                  </a:lnTo>
                  <a:close/>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0" name="Rettangolo 37">
            <a:extLst>
              <a:ext uri="{FF2B5EF4-FFF2-40B4-BE49-F238E27FC236}">
                <a16:creationId xmlns:a16="http://schemas.microsoft.com/office/drawing/2014/main" id="{D408CDF2-B500-E342-B3B6-0267EF709259}"/>
              </a:ext>
            </a:extLst>
          </p:cNvPr>
          <p:cNvSpPr/>
          <p:nvPr/>
        </p:nvSpPr>
        <p:spPr>
          <a:xfrm>
            <a:off x="456042" y="6500844"/>
            <a:ext cx="3324996" cy="184666"/>
          </a:xfrm>
          <a:prstGeom prst="rect">
            <a:avLst/>
          </a:prstGeom>
        </p:spPr>
        <p:txBody>
          <a:bodyPr wrap="square">
            <a:spAutoFit/>
          </a:bodyPr>
          <a:lstStyle/>
          <a:p>
            <a:r>
              <a:rPr lang="en-US" sz="600" noProof="0" dirty="0">
                <a:solidFill>
                  <a:srgbClr val="5B6770"/>
                </a:solidFill>
              </a:rPr>
              <a:t>© 2020 Leonardo/Selex ES Inc. </a:t>
            </a:r>
          </a:p>
        </p:txBody>
      </p:sp>
      <p:sp>
        <p:nvSpPr>
          <p:cNvPr id="21" name="Rettangolo 36">
            <a:extLst>
              <a:ext uri="{FF2B5EF4-FFF2-40B4-BE49-F238E27FC236}">
                <a16:creationId xmlns:a16="http://schemas.microsoft.com/office/drawing/2014/main" id="{9A650A4A-1B01-3C49-A76C-6ACB460B8D7E}"/>
              </a:ext>
            </a:extLst>
          </p:cNvPr>
          <p:cNvSpPr/>
          <p:nvPr/>
        </p:nvSpPr>
        <p:spPr>
          <a:xfrm>
            <a:off x="539552" y="419162"/>
            <a:ext cx="198000" cy="45719"/>
          </a:xfrm>
          <a:prstGeom prst="rect">
            <a:avLst/>
          </a:prstGeom>
          <a:solidFill>
            <a:srgbClr val="EA0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cxnSp>
        <p:nvCxnSpPr>
          <p:cNvPr id="22" name="Connettore diritto 38">
            <a:extLst>
              <a:ext uri="{FF2B5EF4-FFF2-40B4-BE49-F238E27FC236}">
                <a16:creationId xmlns:a16="http://schemas.microsoft.com/office/drawing/2014/main" id="{0402318B-A403-584D-921F-6FB2396B3616}"/>
              </a:ext>
            </a:extLst>
          </p:cNvPr>
          <p:cNvCxnSpPr/>
          <p:nvPr/>
        </p:nvCxnSpPr>
        <p:spPr>
          <a:xfrm flipV="1">
            <a:off x="8269147" y="6602083"/>
            <a:ext cx="477107" cy="274203"/>
          </a:xfrm>
          <a:prstGeom prst="line">
            <a:avLst/>
          </a:prstGeom>
          <a:ln w="19050">
            <a:solidFill>
              <a:srgbClr val="EA002A"/>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4204352-659B-D745-8E69-B9A426118692}"/>
              </a:ext>
            </a:extLst>
          </p:cNvPr>
          <p:cNvSpPr txBox="1"/>
          <p:nvPr/>
        </p:nvSpPr>
        <p:spPr>
          <a:xfrm>
            <a:off x="539552" y="557789"/>
            <a:ext cx="8188540" cy="369332"/>
          </a:xfrm>
          <a:prstGeom prst="rect">
            <a:avLst/>
          </a:prstGeom>
          <a:noFill/>
        </p:spPr>
        <p:txBody>
          <a:bodyPr wrap="square">
            <a:spAutoFit/>
          </a:bodyPr>
          <a:lstStyle/>
          <a:p>
            <a:r>
              <a:rPr lang="en-US" sz="1800" dirty="0">
                <a:solidFill>
                  <a:srgbClr val="EA002A"/>
                </a:solidFill>
              </a:rPr>
              <a:t>RIWS ALERTS - WHAT TO EXPECT</a:t>
            </a:r>
          </a:p>
        </p:txBody>
      </p:sp>
      <p:sp>
        <p:nvSpPr>
          <p:cNvPr id="24" name="TextBox 23">
            <a:extLst>
              <a:ext uri="{FF2B5EF4-FFF2-40B4-BE49-F238E27FC236}">
                <a16:creationId xmlns:a16="http://schemas.microsoft.com/office/drawing/2014/main" id="{849E8412-23AB-3E4F-A242-03519E03E136}"/>
              </a:ext>
            </a:extLst>
          </p:cNvPr>
          <p:cNvSpPr txBox="1"/>
          <p:nvPr/>
        </p:nvSpPr>
        <p:spPr>
          <a:xfrm>
            <a:off x="539552" y="1020029"/>
            <a:ext cx="8032078" cy="5909310"/>
          </a:xfrm>
          <a:prstGeom prst="rect">
            <a:avLst/>
          </a:prstGeom>
          <a:noFill/>
        </p:spPr>
        <p:txBody>
          <a:bodyPr wrap="square">
            <a:spAutoFit/>
          </a:bodyPr>
          <a:lstStyle/>
          <a:p>
            <a:r>
              <a:rPr lang="en-US" dirty="0"/>
              <a:t>The RIWS alerts a driver through both visual and audible alerts. </a:t>
            </a:r>
          </a:p>
          <a:p>
            <a:endParaRPr lang="en-US" dirty="0"/>
          </a:p>
          <a:p>
            <a:pPr marL="285750" indent="-285750">
              <a:buFont typeface="Wingdings" pitchFamily="2" charset="2"/>
              <a:buChar char="ü"/>
            </a:pPr>
            <a:r>
              <a:rPr lang="en-US" dirty="0"/>
              <a:t>Visual alerts take two forms:</a:t>
            </a:r>
          </a:p>
          <a:p>
            <a:endParaRPr lang="en-US" dirty="0"/>
          </a:p>
          <a:p>
            <a:pPr marL="742950" lvl="1" indent="-285750">
              <a:buFont typeface="Wingdings" pitchFamily="2" charset="2"/>
              <a:buChar char="ü"/>
            </a:pPr>
            <a:r>
              <a:rPr lang="en-US" dirty="0"/>
              <a:t>LED Annunciator</a:t>
            </a:r>
          </a:p>
          <a:p>
            <a:pPr marL="742950" lvl="1" indent="-285750">
              <a:buFont typeface="Wingdings" pitchFamily="2" charset="2"/>
              <a:buChar char="ü"/>
            </a:pPr>
            <a:endParaRPr lang="en-US" dirty="0"/>
          </a:p>
          <a:p>
            <a:pPr marL="742950" lvl="1" indent="-285750">
              <a:buFont typeface="Wingdings" pitchFamily="2" charset="2"/>
              <a:buChar char="ü"/>
            </a:pPr>
            <a:endParaRPr lang="en-US" dirty="0"/>
          </a:p>
          <a:p>
            <a:pPr marL="742950" lvl="1" indent="-285750">
              <a:buFont typeface="Wingdings" pitchFamily="2" charset="2"/>
              <a:buChar char="ü"/>
            </a:pPr>
            <a:endParaRPr lang="en-US" dirty="0"/>
          </a:p>
          <a:p>
            <a:pPr marL="742950" lvl="1" indent="-285750">
              <a:buFont typeface="Wingdings" pitchFamily="2" charset="2"/>
              <a:buChar char="ü"/>
            </a:pPr>
            <a:endParaRPr lang="en-US" dirty="0"/>
          </a:p>
          <a:p>
            <a:pPr marL="742950" lvl="1" indent="-285750">
              <a:buFont typeface="Wingdings" pitchFamily="2" charset="2"/>
              <a:buChar char="ü"/>
            </a:pPr>
            <a:endParaRPr lang="en-US" dirty="0"/>
          </a:p>
          <a:p>
            <a:pPr marL="742950" lvl="1" indent="-285750">
              <a:buFont typeface="Wingdings" pitchFamily="2" charset="2"/>
              <a:buChar char="ü"/>
            </a:pPr>
            <a:endParaRPr lang="en-US" dirty="0"/>
          </a:p>
          <a:p>
            <a:pPr marL="742950" lvl="1" indent="-285750">
              <a:buFont typeface="Wingdings" pitchFamily="2" charset="2"/>
              <a:buChar char="ü"/>
            </a:pPr>
            <a:endParaRPr lang="en-US" dirty="0"/>
          </a:p>
          <a:p>
            <a:pPr marL="742950" lvl="1" indent="-285750">
              <a:buFont typeface="Wingdings" pitchFamily="2" charset="2"/>
              <a:buChar char="ü"/>
            </a:pPr>
            <a:r>
              <a:rPr lang="en-US" dirty="0"/>
              <a:t>Display on Moving Map </a:t>
            </a:r>
          </a:p>
          <a:p>
            <a:pPr marL="742950" lvl="1" indent="-285750">
              <a:buFont typeface="Wingdings" pitchFamily="2" charset="2"/>
              <a:buChar char="ü"/>
            </a:pPr>
            <a:endParaRPr lang="en-US" dirty="0"/>
          </a:p>
          <a:p>
            <a:pPr marL="742950" lvl="1" indent="-285750">
              <a:buFont typeface="Wingdings" pitchFamily="2" charset="2"/>
              <a:buChar char="ü"/>
            </a:pPr>
            <a:endParaRPr lang="en-US" dirty="0"/>
          </a:p>
          <a:p>
            <a:pPr marL="742950" lvl="1" indent="-285750">
              <a:buFont typeface="Wingdings" pitchFamily="2" charset="2"/>
              <a:buChar char="ü"/>
            </a:pPr>
            <a:endParaRPr lang="en-US" dirty="0"/>
          </a:p>
          <a:p>
            <a:pPr marL="742950" lvl="1" indent="-285750">
              <a:buFont typeface="Wingdings" pitchFamily="2" charset="2"/>
              <a:buChar char="ü"/>
            </a:pPr>
            <a:endParaRPr lang="en-US" dirty="0"/>
          </a:p>
          <a:p>
            <a:pPr marL="742950" lvl="1" indent="-285750">
              <a:buFont typeface="Wingdings" pitchFamily="2" charset="2"/>
              <a:buChar char="ü"/>
            </a:pPr>
            <a:endParaRPr lang="en-US" dirty="0"/>
          </a:p>
          <a:p>
            <a:pPr marL="285750" indent="-285750">
              <a:buFont typeface="Wingdings" pitchFamily="2" charset="2"/>
              <a:buChar char="ü"/>
            </a:pPr>
            <a:r>
              <a:rPr lang="en-US" dirty="0"/>
              <a:t>Audible alerts are the same with both systems</a:t>
            </a:r>
          </a:p>
          <a:p>
            <a:pPr marL="285750" indent="-285750">
              <a:buFont typeface="Wingdings" pitchFamily="2" charset="2"/>
              <a:buChar char="ü"/>
            </a:pPr>
            <a:endParaRPr lang="en-US" dirty="0"/>
          </a:p>
          <a:p>
            <a:pPr marL="285750" indent="-285750">
              <a:buFont typeface="Wingdings" pitchFamily="2" charset="2"/>
              <a:buChar char="ü"/>
            </a:pPr>
            <a:endParaRPr lang="en-US" dirty="0"/>
          </a:p>
        </p:txBody>
      </p:sp>
      <p:pic>
        <p:nvPicPr>
          <p:cNvPr id="25" name="Picture 24">
            <a:extLst>
              <a:ext uri="{FF2B5EF4-FFF2-40B4-BE49-F238E27FC236}">
                <a16:creationId xmlns:a16="http://schemas.microsoft.com/office/drawing/2014/main" id="{5E8F8AC9-172B-CB49-A22C-5B84AD164F58}"/>
              </a:ext>
            </a:extLst>
          </p:cNvPr>
          <p:cNvPicPr>
            <a:picLocks noChangeAspect="1"/>
          </p:cNvPicPr>
          <p:nvPr/>
        </p:nvPicPr>
        <p:blipFill>
          <a:blip r:embed="rId2"/>
          <a:stretch>
            <a:fillRect/>
          </a:stretch>
        </p:blipFill>
        <p:spPr>
          <a:xfrm>
            <a:off x="1433669" y="2479338"/>
            <a:ext cx="2010584" cy="1546412"/>
          </a:xfrm>
          <a:prstGeom prst="rect">
            <a:avLst/>
          </a:prstGeom>
        </p:spPr>
      </p:pic>
      <p:pic>
        <p:nvPicPr>
          <p:cNvPr id="26" name="Picture 25">
            <a:extLst>
              <a:ext uri="{FF2B5EF4-FFF2-40B4-BE49-F238E27FC236}">
                <a16:creationId xmlns:a16="http://schemas.microsoft.com/office/drawing/2014/main" id="{D543678C-1119-B84D-9A04-4E830FB8275A}"/>
              </a:ext>
            </a:extLst>
          </p:cNvPr>
          <p:cNvPicPr>
            <a:picLocks noChangeAspect="1"/>
          </p:cNvPicPr>
          <p:nvPr/>
        </p:nvPicPr>
        <p:blipFill>
          <a:blip r:embed="rId3"/>
          <a:stretch>
            <a:fillRect/>
          </a:stretch>
        </p:blipFill>
        <p:spPr>
          <a:xfrm>
            <a:off x="3566707" y="2479338"/>
            <a:ext cx="2010585" cy="1546413"/>
          </a:xfrm>
          <a:prstGeom prst="rect">
            <a:avLst/>
          </a:prstGeom>
        </p:spPr>
      </p:pic>
      <p:pic>
        <p:nvPicPr>
          <p:cNvPr id="27" name="Picture 26">
            <a:extLst>
              <a:ext uri="{FF2B5EF4-FFF2-40B4-BE49-F238E27FC236}">
                <a16:creationId xmlns:a16="http://schemas.microsoft.com/office/drawing/2014/main" id="{81BD6DBD-04E7-8246-B1D4-FB5B116DBCD0}"/>
              </a:ext>
            </a:extLst>
          </p:cNvPr>
          <p:cNvPicPr>
            <a:picLocks noChangeAspect="1"/>
          </p:cNvPicPr>
          <p:nvPr/>
        </p:nvPicPr>
        <p:blipFill>
          <a:blip r:embed="rId4"/>
          <a:stretch>
            <a:fillRect/>
          </a:stretch>
        </p:blipFill>
        <p:spPr>
          <a:xfrm>
            <a:off x="5699746" y="2479338"/>
            <a:ext cx="2010584" cy="1546412"/>
          </a:xfrm>
          <a:prstGeom prst="rect">
            <a:avLst/>
          </a:prstGeom>
        </p:spPr>
      </p:pic>
      <p:sp>
        <p:nvSpPr>
          <p:cNvPr id="29" name="Rectangle 28">
            <a:extLst>
              <a:ext uri="{FF2B5EF4-FFF2-40B4-BE49-F238E27FC236}">
                <a16:creationId xmlns:a16="http://schemas.microsoft.com/office/drawing/2014/main" id="{B028C38C-404E-2D43-948C-7B816D9577CC}"/>
              </a:ext>
            </a:extLst>
          </p:cNvPr>
          <p:cNvSpPr/>
          <p:nvPr/>
        </p:nvSpPr>
        <p:spPr>
          <a:xfrm>
            <a:off x="1433669" y="4685072"/>
            <a:ext cx="6276661" cy="38548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CAUTION APPROACHING RSA 17C/35C</a:t>
            </a:r>
          </a:p>
        </p:txBody>
      </p:sp>
      <p:sp>
        <p:nvSpPr>
          <p:cNvPr id="30" name="Rectangle 29">
            <a:extLst>
              <a:ext uri="{FF2B5EF4-FFF2-40B4-BE49-F238E27FC236}">
                <a16:creationId xmlns:a16="http://schemas.microsoft.com/office/drawing/2014/main" id="{C5B72A68-330C-9E4F-BFFD-810F7E0096E4}"/>
              </a:ext>
            </a:extLst>
          </p:cNvPr>
          <p:cNvSpPr/>
          <p:nvPr/>
        </p:nvSpPr>
        <p:spPr>
          <a:xfrm>
            <a:off x="1417260" y="5207475"/>
            <a:ext cx="6276661" cy="38548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CAUTION APPROACHING HOLD SHORT 17L/35R AT Q2 </a:t>
            </a:r>
          </a:p>
        </p:txBody>
      </p:sp>
    </p:spTree>
    <p:extLst>
      <p:ext uri="{BB962C8B-B14F-4D97-AF65-F5344CB8AC3E}">
        <p14:creationId xmlns:p14="http://schemas.microsoft.com/office/powerpoint/2010/main" val="3410435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3817474" y="3248436"/>
            <a:ext cx="590226" cy="253916"/>
          </a:xfrm>
          <a:prstGeom prst="rect">
            <a:avLst/>
          </a:prstGeom>
          <a:noFill/>
        </p:spPr>
        <p:txBody>
          <a:bodyPr wrap="square" rtlCol="0">
            <a:spAutoFit/>
          </a:bodyPr>
          <a:lstStyle/>
          <a:p>
            <a:r>
              <a:rPr lang="en-US" sz="1050" dirty="0">
                <a:solidFill>
                  <a:schemeClr val="bg1"/>
                </a:solidFill>
              </a:rPr>
              <a:t>30MPH</a:t>
            </a:r>
          </a:p>
        </p:txBody>
      </p:sp>
      <p:sp>
        <p:nvSpPr>
          <p:cNvPr id="41" name="TextBox 40"/>
          <p:cNvSpPr txBox="1"/>
          <p:nvPr/>
        </p:nvSpPr>
        <p:spPr>
          <a:xfrm>
            <a:off x="4010668" y="2284449"/>
            <a:ext cx="590226" cy="253916"/>
          </a:xfrm>
          <a:prstGeom prst="rect">
            <a:avLst/>
          </a:prstGeom>
          <a:noFill/>
        </p:spPr>
        <p:txBody>
          <a:bodyPr wrap="none" rtlCol="0">
            <a:spAutoFit/>
          </a:bodyPr>
          <a:lstStyle/>
          <a:p>
            <a:r>
              <a:rPr lang="en-US" sz="1050" dirty="0">
                <a:solidFill>
                  <a:schemeClr val="bg1"/>
                </a:solidFill>
              </a:rPr>
              <a:t>45MPH</a:t>
            </a:r>
          </a:p>
        </p:txBody>
      </p:sp>
      <p:sp>
        <p:nvSpPr>
          <p:cNvPr id="12" name="pg num">
            <a:extLst>
              <a:ext uri="{FF2B5EF4-FFF2-40B4-BE49-F238E27FC236}">
                <a16:creationId xmlns:a16="http://schemas.microsoft.com/office/drawing/2014/main" id="{70DEF09A-9ED2-8B48-BA30-08E8B85533C5}"/>
              </a:ext>
            </a:extLst>
          </p:cNvPr>
          <p:cNvSpPr txBox="1">
            <a:spLocks noChangeArrowheads="1"/>
          </p:cNvSpPr>
          <p:nvPr/>
        </p:nvSpPr>
        <p:spPr bwMode="auto">
          <a:xfrm>
            <a:off x="8442430" y="6524690"/>
            <a:ext cx="285662" cy="123111"/>
          </a:xfrm>
          <a:prstGeom prst="rect">
            <a:avLst/>
          </a:prstGeom>
          <a:noFill/>
          <a:ln>
            <a:noFill/>
          </a:ln>
        </p:spPr>
        <p:txBody>
          <a:bodyPr wrap="square" lIns="0" tIns="0" rIns="0" bIns="0" anchor="b">
            <a:spAutoFit/>
          </a:bodyPr>
          <a:lstStyle/>
          <a:p>
            <a:pPr algn="ctr"/>
            <a:fld id="{E7E4AC88-19C6-40A4-9EF0-FC456228FC9F}" type="slidenum">
              <a:rPr lang="en-US" sz="800" noProof="0" smtClean="0">
                <a:solidFill>
                  <a:srgbClr val="5B6770"/>
                </a:solidFill>
              </a:rPr>
              <a:pPr algn="ctr"/>
              <a:t>13</a:t>
            </a:fld>
            <a:endParaRPr lang="en-US" sz="800" noProof="0" dirty="0">
              <a:solidFill>
                <a:srgbClr val="5B6770"/>
              </a:solidFill>
            </a:endParaRPr>
          </a:p>
        </p:txBody>
      </p:sp>
      <p:cxnSp>
        <p:nvCxnSpPr>
          <p:cNvPr id="13" name="Connettore diritto 27">
            <a:extLst>
              <a:ext uri="{FF2B5EF4-FFF2-40B4-BE49-F238E27FC236}">
                <a16:creationId xmlns:a16="http://schemas.microsoft.com/office/drawing/2014/main" id="{1B133AB9-BBC2-F34A-A9F6-2F8E22E3B0CD}"/>
              </a:ext>
            </a:extLst>
          </p:cNvPr>
          <p:cNvCxnSpPr/>
          <p:nvPr/>
        </p:nvCxnSpPr>
        <p:spPr>
          <a:xfrm>
            <a:off x="539552" y="419162"/>
            <a:ext cx="8206702" cy="0"/>
          </a:xfrm>
          <a:prstGeom prst="line">
            <a:avLst/>
          </a:prstGeom>
          <a:ln w="6350">
            <a:solidFill>
              <a:srgbClr val="EA002A"/>
            </a:solidFill>
          </a:ln>
          <a:effectLst/>
        </p:spPr>
        <p:style>
          <a:lnRef idx="2">
            <a:schemeClr val="accent1"/>
          </a:lnRef>
          <a:fillRef idx="0">
            <a:schemeClr val="accent1"/>
          </a:fillRef>
          <a:effectRef idx="1">
            <a:schemeClr val="accent1"/>
          </a:effectRef>
          <a:fontRef idx="minor">
            <a:schemeClr val="tx1"/>
          </a:fontRef>
        </p:style>
      </p:cxnSp>
      <p:grpSp>
        <p:nvGrpSpPr>
          <p:cNvPr id="14" name="Gruppo 25">
            <a:extLst>
              <a:ext uri="{FF2B5EF4-FFF2-40B4-BE49-F238E27FC236}">
                <a16:creationId xmlns:a16="http://schemas.microsoft.com/office/drawing/2014/main" id="{8C96FF96-203C-924C-90D7-7AF937CB9D1A}"/>
              </a:ext>
            </a:extLst>
          </p:cNvPr>
          <p:cNvGrpSpPr/>
          <p:nvPr/>
        </p:nvGrpSpPr>
        <p:grpSpPr>
          <a:xfrm>
            <a:off x="8571630" y="182889"/>
            <a:ext cx="174624" cy="209367"/>
            <a:chOff x="1555751" y="1989138"/>
            <a:chExt cx="303212" cy="363538"/>
          </a:xfrm>
        </p:grpSpPr>
        <p:sp>
          <p:nvSpPr>
            <p:cNvPr id="15" name="Freeform 13">
              <a:extLst>
                <a:ext uri="{FF2B5EF4-FFF2-40B4-BE49-F238E27FC236}">
                  <a16:creationId xmlns:a16="http://schemas.microsoft.com/office/drawing/2014/main" id="{1F8A8A72-51AD-3C4D-8EB8-1DB7E3D51889}"/>
                </a:ext>
              </a:extLst>
            </p:cNvPr>
            <p:cNvSpPr>
              <a:spLocks/>
            </p:cNvSpPr>
            <p:nvPr userDrawn="1"/>
          </p:nvSpPr>
          <p:spPr bwMode="auto">
            <a:xfrm>
              <a:off x="1666875" y="2185988"/>
              <a:ext cx="161925" cy="114300"/>
            </a:xfrm>
            <a:custGeom>
              <a:avLst/>
              <a:gdLst>
                <a:gd name="T0" fmla="*/ 37 w 38"/>
                <a:gd name="T1" fmla="*/ 17 h 26"/>
                <a:gd name="T2" fmla="*/ 0 w 38"/>
                <a:gd name="T3" fmla="*/ 0 h 26"/>
                <a:gd name="T4" fmla="*/ 28 w 38"/>
                <a:gd name="T5" fmla="*/ 25 h 26"/>
                <a:gd name="T6" fmla="*/ 29 w 38"/>
                <a:gd name="T7" fmla="*/ 26 h 26"/>
                <a:gd name="T8" fmla="*/ 29 w 38"/>
                <a:gd name="T9" fmla="*/ 26 h 26"/>
                <a:gd name="T10" fmla="*/ 29 w 38"/>
                <a:gd name="T11" fmla="*/ 26 h 26"/>
                <a:gd name="T12" fmla="*/ 30 w 38"/>
                <a:gd name="T13" fmla="*/ 26 h 26"/>
                <a:gd name="T14" fmla="*/ 31 w 38"/>
                <a:gd name="T15" fmla="*/ 26 h 26"/>
                <a:gd name="T16" fmla="*/ 32 w 38"/>
                <a:gd name="T17" fmla="*/ 26 h 26"/>
                <a:gd name="T18" fmla="*/ 37 w 38"/>
                <a:gd name="T19" fmla="*/ 19 h 26"/>
                <a:gd name="T20" fmla="*/ 37 w 38"/>
                <a:gd name="T21" fmla="*/ 18 h 26"/>
                <a:gd name="T22" fmla="*/ 37 w 3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6">
                  <a:moveTo>
                    <a:pt x="37" y="17"/>
                  </a:moveTo>
                  <a:cubicBezTo>
                    <a:pt x="11" y="10"/>
                    <a:pt x="0" y="0"/>
                    <a:pt x="0" y="0"/>
                  </a:cubicBezTo>
                  <a:cubicBezTo>
                    <a:pt x="0" y="0"/>
                    <a:pt x="11" y="18"/>
                    <a:pt x="28" y="25"/>
                  </a:cubicBezTo>
                  <a:cubicBezTo>
                    <a:pt x="29" y="26"/>
                    <a:pt x="29" y="26"/>
                    <a:pt x="29" y="26"/>
                  </a:cubicBezTo>
                  <a:cubicBezTo>
                    <a:pt x="29" y="26"/>
                    <a:pt x="29" y="26"/>
                    <a:pt x="29" y="26"/>
                  </a:cubicBezTo>
                  <a:cubicBezTo>
                    <a:pt x="29" y="26"/>
                    <a:pt x="29" y="26"/>
                    <a:pt x="29" y="26"/>
                  </a:cubicBezTo>
                  <a:cubicBezTo>
                    <a:pt x="30" y="26"/>
                    <a:pt x="30" y="26"/>
                    <a:pt x="30" y="26"/>
                  </a:cubicBezTo>
                  <a:cubicBezTo>
                    <a:pt x="30" y="26"/>
                    <a:pt x="30" y="26"/>
                    <a:pt x="31" y="26"/>
                  </a:cubicBezTo>
                  <a:cubicBezTo>
                    <a:pt x="31" y="26"/>
                    <a:pt x="31" y="26"/>
                    <a:pt x="32" y="26"/>
                  </a:cubicBezTo>
                  <a:cubicBezTo>
                    <a:pt x="37" y="19"/>
                    <a:pt x="37" y="19"/>
                    <a:pt x="37" y="19"/>
                  </a:cubicBezTo>
                  <a:cubicBezTo>
                    <a:pt x="38" y="19"/>
                    <a:pt x="38" y="18"/>
                    <a:pt x="37" y="18"/>
                  </a:cubicBezTo>
                  <a:cubicBezTo>
                    <a:pt x="37" y="17"/>
                    <a:pt x="37" y="17"/>
                    <a:pt x="37" y="17"/>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14">
              <a:extLst>
                <a:ext uri="{FF2B5EF4-FFF2-40B4-BE49-F238E27FC236}">
                  <a16:creationId xmlns:a16="http://schemas.microsoft.com/office/drawing/2014/main" id="{FDE42FF3-4F78-DE48-9CAA-6EEED2E0F423}"/>
                </a:ext>
              </a:extLst>
            </p:cNvPr>
            <p:cNvSpPr>
              <a:spLocks/>
            </p:cNvSpPr>
            <p:nvPr userDrawn="1"/>
          </p:nvSpPr>
          <p:spPr bwMode="auto">
            <a:xfrm>
              <a:off x="1671638" y="2143126"/>
              <a:ext cx="187325" cy="47625"/>
            </a:xfrm>
            <a:custGeom>
              <a:avLst/>
              <a:gdLst>
                <a:gd name="T0" fmla="*/ 42 w 44"/>
                <a:gd name="T1" fmla="*/ 0 h 11"/>
                <a:gd name="T2" fmla="*/ 38 w 44"/>
                <a:gd name="T3" fmla="*/ 0 h 11"/>
                <a:gd name="T4" fmla="*/ 0 w 44"/>
                <a:gd name="T5" fmla="*/ 5 h 11"/>
                <a:gd name="T6" fmla="*/ 42 w 44"/>
                <a:gd name="T7" fmla="*/ 11 h 11"/>
                <a:gd name="T8" fmla="*/ 42 w 44"/>
                <a:gd name="T9" fmla="*/ 11 h 11"/>
                <a:gd name="T10" fmla="*/ 42 w 44"/>
                <a:gd name="T11" fmla="*/ 11 h 11"/>
                <a:gd name="T12" fmla="*/ 42 w 44"/>
                <a:gd name="T13" fmla="*/ 10 h 11"/>
                <a:gd name="T14" fmla="*/ 43 w 44"/>
                <a:gd name="T15" fmla="*/ 9 h 11"/>
                <a:gd name="T16" fmla="*/ 44 w 44"/>
                <a:gd name="T17" fmla="*/ 2 h 11"/>
                <a:gd name="T18" fmla="*/ 42 w 44"/>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1">
                  <a:moveTo>
                    <a:pt x="42" y="0"/>
                  </a:moveTo>
                  <a:cubicBezTo>
                    <a:pt x="42" y="0"/>
                    <a:pt x="40" y="0"/>
                    <a:pt x="38" y="0"/>
                  </a:cubicBezTo>
                  <a:cubicBezTo>
                    <a:pt x="28" y="0"/>
                    <a:pt x="0" y="5"/>
                    <a:pt x="0" y="5"/>
                  </a:cubicBezTo>
                  <a:cubicBezTo>
                    <a:pt x="42" y="11"/>
                    <a:pt x="42" y="11"/>
                    <a:pt x="42" y="11"/>
                  </a:cubicBezTo>
                  <a:cubicBezTo>
                    <a:pt x="42" y="11"/>
                    <a:pt x="42" y="11"/>
                    <a:pt x="42" y="11"/>
                  </a:cubicBezTo>
                  <a:cubicBezTo>
                    <a:pt x="42" y="11"/>
                    <a:pt x="42" y="11"/>
                    <a:pt x="42" y="11"/>
                  </a:cubicBezTo>
                  <a:cubicBezTo>
                    <a:pt x="42" y="11"/>
                    <a:pt x="42" y="10"/>
                    <a:pt x="42" y="10"/>
                  </a:cubicBezTo>
                  <a:cubicBezTo>
                    <a:pt x="43" y="10"/>
                    <a:pt x="43" y="10"/>
                    <a:pt x="43" y="9"/>
                  </a:cubicBezTo>
                  <a:cubicBezTo>
                    <a:pt x="43" y="8"/>
                    <a:pt x="43" y="4"/>
                    <a:pt x="44" y="2"/>
                  </a:cubicBezTo>
                  <a:cubicBezTo>
                    <a:pt x="44" y="1"/>
                    <a:pt x="43" y="0"/>
                    <a:pt x="42" y="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7" name="Freeform 15">
              <a:extLst>
                <a:ext uri="{FF2B5EF4-FFF2-40B4-BE49-F238E27FC236}">
                  <a16:creationId xmlns:a16="http://schemas.microsoft.com/office/drawing/2014/main" id="{481C7F76-B067-F546-859A-6A223D53DE13}"/>
                </a:ext>
              </a:extLst>
            </p:cNvPr>
            <p:cNvSpPr>
              <a:spLocks/>
            </p:cNvSpPr>
            <p:nvPr userDrawn="1"/>
          </p:nvSpPr>
          <p:spPr bwMode="auto">
            <a:xfrm>
              <a:off x="1671638" y="2020888"/>
              <a:ext cx="165100" cy="112713"/>
            </a:xfrm>
            <a:custGeom>
              <a:avLst/>
              <a:gdLst>
                <a:gd name="T0" fmla="*/ 0 w 39"/>
                <a:gd name="T1" fmla="*/ 26 h 26"/>
                <a:gd name="T2" fmla="*/ 38 w 39"/>
                <a:gd name="T3" fmla="*/ 10 h 26"/>
                <a:gd name="T4" fmla="*/ 39 w 39"/>
                <a:gd name="T5" fmla="*/ 9 h 26"/>
                <a:gd name="T6" fmla="*/ 39 w 39"/>
                <a:gd name="T7" fmla="*/ 8 h 26"/>
                <a:gd name="T8" fmla="*/ 34 w 39"/>
                <a:gd name="T9" fmla="*/ 1 h 26"/>
                <a:gd name="T10" fmla="*/ 32 w 39"/>
                <a:gd name="T11" fmla="*/ 0 h 26"/>
                <a:gd name="T12" fmla="*/ 32 w 39"/>
                <a:gd name="T13" fmla="*/ 0 h 26"/>
                <a:gd name="T14" fmla="*/ 32 w 39"/>
                <a:gd name="T15" fmla="*/ 0 h 26"/>
                <a:gd name="T16" fmla="*/ 32 w 39"/>
                <a:gd name="T17" fmla="*/ 0 h 26"/>
                <a:gd name="T18" fmla="*/ 31 w 39"/>
                <a:gd name="T19" fmla="*/ 1 h 26"/>
                <a:gd name="T20" fmla="*/ 0 w 39"/>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6">
                  <a:moveTo>
                    <a:pt x="0" y="26"/>
                  </a:moveTo>
                  <a:cubicBezTo>
                    <a:pt x="13" y="14"/>
                    <a:pt x="36" y="10"/>
                    <a:pt x="38" y="10"/>
                  </a:cubicBezTo>
                  <a:cubicBezTo>
                    <a:pt x="38" y="10"/>
                    <a:pt x="39" y="9"/>
                    <a:pt x="39" y="9"/>
                  </a:cubicBezTo>
                  <a:cubicBezTo>
                    <a:pt x="39" y="9"/>
                    <a:pt x="39" y="8"/>
                    <a:pt x="39" y="8"/>
                  </a:cubicBezTo>
                  <a:cubicBezTo>
                    <a:pt x="38" y="6"/>
                    <a:pt x="35" y="2"/>
                    <a:pt x="34" y="1"/>
                  </a:cubicBezTo>
                  <a:cubicBezTo>
                    <a:pt x="33" y="0"/>
                    <a:pt x="33" y="0"/>
                    <a:pt x="32" y="0"/>
                  </a:cubicBezTo>
                  <a:cubicBezTo>
                    <a:pt x="32" y="0"/>
                    <a:pt x="32" y="0"/>
                    <a:pt x="32" y="0"/>
                  </a:cubicBezTo>
                  <a:cubicBezTo>
                    <a:pt x="32" y="0"/>
                    <a:pt x="32" y="0"/>
                    <a:pt x="32" y="0"/>
                  </a:cubicBezTo>
                  <a:cubicBezTo>
                    <a:pt x="32" y="0"/>
                    <a:pt x="32" y="0"/>
                    <a:pt x="32" y="0"/>
                  </a:cubicBezTo>
                  <a:cubicBezTo>
                    <a:pt x="31" y="1"/>
                    <a:pt x="31" y="1"/>
                    <a:pt x="31" y="1"/>
                  </a:cubicBezTo>
                  <a:cubicBezTo>
                    <a:pt x="14" y="7"/>
                    <a:pt x="5" y="20"/>
                    <a:pt x="0" y="26"/>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8" name="Freeform 16">
              <a:extLst>
                <a:ext uri="{FF2B5EF4-FFF2-40B4-BE49-F238E27FC236}">
                  <a16:creationId xmlns:a16="http://schemas.microsoft.com/office/drawing/2014/main" id="{C0E77574-7702-914A-AC83-04CD80C19CB7}"/>
                </a:ext>
              </a:extLst>
            </p:cNvPr>
            <p:cNvSpPr>
              <a:spLocks/>
            </p:cNvSpPr>
            <p:nvPr userDrawn="1"/>
          </p:nvSpPr>
          <p:spPr bwMode="auto">
            <a:xfrm>
              <a:off x="1641475" y="1989138"/>
              <a:ext cx="85725" cy="144463"/>
            </a:xfrm>
            <a:custGeom>
              <a:avLst/>
              <a:gdLst>
                <a:gd name="T0" fmla="*/ 1 w 20"/>
                <a:gd name="T1" fmla="*/ 33 h 33"/>
                <a:gd name="T2" fmla="*/ 2 w 20"/>
                <a:gd name="T3" fmla="*/ 27 h 33"/>
                <a:gd name="T4" fmla="*/ 20 w 20"/>
                <a:gd name="T5" fmla="*/ 2 h 33"/>
                <a:gd name="T6" fmla="*/ 20 w 20"/>
                <a:gd name="T7" fmla="*/ 0 h 33"/>
                <a:gd name="T8" fmla="*/ 19 w 20"/>
                <a:gd name="T9" fmla="*/ 0 h 33"/>
                <a:gd name="T10" fmla="*/ 11 w 20"/>
                <a:gd name="T11" fmla="*/ 0 h 33"/>
                <a:gd name="T12" fmla="*/ 10 w 20"/>
                <a:gd name="T13" fmla="*/ 0 h 33"/>
                <a:gd name="T14" fmla="*/ 9 w 20"/>
                <a:gd name="T15" fmla="*/ 1 h 33"/>
                <a:gd name="T16" fmla="*/ 8 w 20"/>
                <a:gd name="T17" fmla="*/ 3 h 33"/>
                <a:gd name="T18" fmla="*/ 7 w 20"/>
                <a:gd name="T19" fmla="*/ 4 h 33"/>
                <a:gd name="T20" fmla="*/ 7 w 20"/>
                <a:gd name="T21" fmla="*/ 4 h 33"/>
                <a:gd name="T22" fmla="*/ 6 w 20"/>
                <a:gd name="T23" fmla="*/ 5 h 33"/>
                <a:gd name="T24" fmla="*/ 1 w 20"/>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3">
                  <a:moveTo>
                    <a:pt x="1" y="33"/>
                  </a:moveTo>
                  <a:cubicBezTo>
                    <a:pt x="1" y="32"/>
                    <a:pt x="2" y="28"/>
                    <a:pt x="2" y="27"/>
                  </a:cubicBezTo>
                  <a:cubicBezTo>
                    <a:pt x="6" y="15"/>
                    <a:pt x="16" y="5"/>
                    <a:pt x="20" y="2"/>
                  </a:cubicBezTo>
                  <a:cubicBezTo>
                    <a:pt x="20" y="2"/>
                    <a:pt x="20" y="1"/>
                    <a:pt x="20" y="0"/>
                  </a:cubicBezTo>
                  <a:cubicBezTo>
                    <a:pt x="20" y="0"/>
                    <a:pt x="19" y="0"/>
                    <a:pt x="19" y="0"/>
                  </a:cubicBezTo>
                  <a:cubicBezTo>
                    <a:pt x="11" y="0"/>
                    <a:pt x="11" y="0"/>
                    <a:pt x="11" y="0"/>
                  </a:cubicBezTo>
                  <a:cubicBezTo>
                    <a:pt x="10" y="0"/>
                    <a:pt x="10" y="0"/>
                    <a:pt x="10" y="0"/>
                  </a:cubicBezTo>
                  <a:cubicBezTo>
                    <a:pt x="9" y="1"/>
                    <a:pt x="9" y="1"/>
                    <a:pt x="9" y="1"/>
                  </a:cubicBezTo>
                  <a:cubicBezTo>
                    <a:pt x="8" y="3"/>
                    <a:pt x="8" y="3"/>
                    <a:pt x="8" y="3"/>
                  </a:cubicBezTo>
                  <a:cubicBezTo>
                    <a:pt x="8" y="3"/>
                    <a:pt x="7" y="4"/>
                    <a:pt x="7" y="4"/>
                  </a:cubicBezTo>
                  <a:cubicBezTo>
                    <a:pt x="7" y="4"/>
                    <a:pt x="7" y="4"/>
                    <a:pt x="7" y="4"/>
                  </a:cubicBezTo>
                  <a:cubicBezTo>
                    <a:pt x="6" y="5"/>
                    <a:pt x="6" y="5"/>
                    <a:pt x="6" y="5"/>
                  </a:cubicBezTo>
                  <a:cubicBezTo>
                    <a:pt x="4" y="9"/>
                    <a:pt x="0" y="20"/>
                    <a:pt x="1" y="33"/>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 name="Freeform 17">
              <a:extLst>
                <a:ext uri="{FF2B5EF4-FFF2-40B4-BE49-F238E27FC236}">
                  <a16:creationId xmlns:a16="http://schemas.microsoft.com/office/drawing/2014/main" id="{4E519E02-38AA-3048-B3E5-FA5C0FF92500}"/>
                </a:ext>
              </a:extLst>
            </p:cNvPr>
            <p:cNvSpPr>
              <a:spLocks/>
            </p:cNvSpPr>
            <p:nvPr userDrawn="1"/>
          </p:nvSpPr>
          <p:spPr bwMode="auto">
            <a:xfrm>
              <a:off x="1581150" y="2051051"/>
              <a:ext cx="47625" cy="87313"/>
            </a:xfrm>
            <a:custGeom>
              <a:avLst/>
              <a:gdLst>
                <a:gd name="T0" fmla="*/ 11 w 11"/>
                <a:gd name="T1" fmla="*/ 20 h 20"/>
                <a:gd name="T2" fmla="*/ 6 w 11"/>
                <a:gd name="T3" fmla="*/ 2 h 20"/>
                <a:gd name="T4" fmla="*/ 6 w 11"/>
                <a:gd name="T5" fmla="*/ 1 h 20"/>
                <a:gd name="T6" fmla="*/ 5 w 11"/>
                <a:gd name="T7" fmla="*/ 0 h 20"/>
                <a:gd name="T8" fmla="*/ 3 w 11"/>
                <a:gd name="T9" fmla="*/ 1 h 20"/>
                <a:gd name="T10" fmla="*/ 0 w 11"/>
                <a:gd name="T11" fmla="*/ 8 h 20"/>
                <a:gd name="T12" fmla="*/ 0 w 11"/>
                <a:gd name="T13" fmla="*/ 9 h 20"/>
                <a:gd name="T14" fmla="*/ 11 w 11"/>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0">
                  <a:moveTo>
                    <a:pt x="11" y="20"/>
                  </a:moveTo>
                  <a:cubicBezTo>
                    <a:pt x="11" y="20"/>
                    <a:pt x="6" y="12"/>
                    <a:pt x="6" y="2"/>
                  </a:cubicBezTo>
                  <a:cubicBezTo>
                    <a:pt x="6" y="1"/>
                    <a:pt x="6" y="1"/>
                    <a:pt x="6" y="1"/>
                  </a:cubicBezTo>
                  <a:cubicBezTo>
                    <a:pt x="6" y="1"/>
                    <a:pt x="5" y="0"/>
                    <a:pt x="5" y="0"/>
                  </a:cubicBezTo>
                  <a:cubicBezTo>
                    <a:pt x="4" y="0"/>
                    <a:pt x="4" y="0"/>
                    <a:pt x="3" y="1"/>
                  </a:cubicBezTo>
                  <a:cubicBezTo>
                    <a:pt x="2" y="3"/>
                    <a:pt x="0" y="8"/>
                    <a:pt x="0" y="8"/>
                  </a:cubicBezTo>
                  <a:cubicBezTo>
                    <a:pt x="0" y="8"/>
                    <a:pt x="0" y="9"/>
                    <a:pt x="0" y="9"/>
                  </a:cubicBezTo>
                  <a:cubicBezTo>
                    <a:pt x="2" y="14"/>
                    <a:pt x="11" y="20"/>
                    <a:pt x="11" y="2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18">
              <a:extLst>
                <a:ext uri="{FF2B5EF4-FFF2-40B4-BE49-F238E27FC236}">
                  <a16:creationId xmlns:a16="http://schemas.microsoft.com/office/drawing/2014/main" id="{568CB5B7-19C9-1044-8A62-6C3B9D65211A}"/>
                </a:ext>
              </a:extLst>
            </p:cNvPr>
            <p:cNvSpPr>
              <a:spLocks/>
            </p:cNvSpPr>
            <p:nvPr userDrawn="1"/>
          </p:nvSpPr>
          <p:spPr bwMode="auto">
            <a:xfrm>
              <a:off x="1573213" y="2185988"/>
              <a:ext cx="50800" cy="84138"/>
            </a:xfrm>
            <a:custGeom>
              <a:avLst/>
              <a:gdLst>
                <a:gd name="T0" fmla="*/ 1 w 12"/>
                <a:gd name="T1" fmla="*/ 9 h 19"/>
                <a:gd name="T2" fmla="*/ 0 w 12"/>
                <a:gd name="T3" fmla="*/ 10 h 19"/>
                <a:gd name="T4" fmla="*/ 2 w 12"/>
                <a:gd name="T5" fmla="*/ 18 h 19"/>
                <a:gd name="T6" fmla="*/ 4 w 12"/>
                <a:gd name="T7" fmla="*/ 18 h 19"/>
                <a:gd name="T8" fmla="*/ 5 w 12"/>
                <a:gd name="T9" fmla="*/ 16 h 19"/>
                <a:gd name="T10" fmla="*/ 12 w 12"/>
                <a:gd name="T11" fmla="*/ 0 h 19"/>
                <a:gd name="T12" fmla="*/ 1 w 12"/>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2" h="19">
                  <a:moveTo>
                    <a:pt x="1" y="9"/>
                  </a:moveTo>
                  <a:cubicBezTo>
                    <a:pt x="0" y="9"/>
                    <a:pt x="0" y="9"/>
                    <a:pt x="0" y="10"/>
                  </a:cubicBezTo>
                  <a:cubicBezTo>
                    <a:pt x="1" y="10"/>
                    <a:pt x="1" y="15"/>
                    <a:pt x="2" y="18"/>
                  </a:cubicBezTo>
                  <a:cubicBezTo>
                    <a:pt x="3" y="19"/>
                    <a:pt x="4" y="18"/>
                    <a:pt x="4" y="18"/>
                  </a:cubicBezTo>
                  <a:cubicBezTo>
                    <a:pt x="5" y="18"/>
                    <a:pt x="5" y="17"/>
                    <a:pt x="5" y="16"/>
                  </a:cubicBezTo>
                  <a:cubicBezTo>
                    <a:pt x="7" y="9"/>
                    <a:pt x="12" y="0"/>
                    <a:pt x="12" y="0"/>
                  </a:cubicBezTo>
                  <a:cubicBezTo>
                    <a:pt x="12" y="0"/>
                    <a:pt x="4" y="4"/>
                    <a:pt x="1" y="9"/>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19">
              <a:extLst>
                <a:ext uri="{FF2B5EF4-FFF2-40B4-BE49-F238E27FC236}">
                  <a16:creationId xmlns:a16="http://schemas.microsoft.com/office/drawing/2014/main" id="{1795DFB4-3105-7C40-990C-DB1659F4ED3F}"/>
                </a:ext>
              </a:extLst>
            </p:cNvPr>
            <p:cNvSpPr>
              <a:spLocks/>
            </p:cNvSpPr>
            <p:nvPr userDrawn="1"/>
          </p:nvSpPr>
          <p:spPr bwMode="auto">
            <a:xfrm>
              <a:off x="1633538" y="2185988"/>
              <a:ext cx="96837" cy="166688"/>
            </a:xfrm>
            <a:custGeom>
              <a:avLst/>
              <a:gdLst>
                <a:gd name="T0" fmla="*/ 20 w 23"/>
                <a:gd name="T1" fmla="*/ 32 h 38"/>
                <a:gd name="T2" fmla="*/ 19 w 23"/>
                <a:gd name="T3" fmla="*/ 31 h 38"/>
                <a:gd name="T4" fmla="*/ 19 w 23"/>
                <a:gd name="T5" fmla="*/ 31 h 38"/>
                <a:gd name="T6" fmla="*/ 3 w 23"/>
                <a:gd name="T7" fmla="*/ 0 h 38"/>
                <a:gd name="T8" fmla="*/ 12 w 23"/>
                <a:gd name="T9" fmla="*/ 38 h 38"/>
                <a:gd name="T10" fmla="*/ 12 w 23"/>
                <a:gd name="T11" fmla="*/ 38 h 38"/>
                <a:gd name="T12" fmla="*/ 12 w 23"/>
                <a:gd name="T13" fmla="*/ 38 h 38"/>
                <a:gd name="T14" fmla="*/ 13 w 23"/>
                <a:gd name="T15" fmla="*/ 38 h 38"/>
                <a:gd name="T16" fmla="*/ 22 w 23"/>
                <a:gd name="T17" fmla="*/ 36 h 38"/>
                <a:gd name="T18" fmla="*/ 22 w 23"/>
                <a:gd name="T19" fmla="*/ 36 h 38"/>
                <a:gd name="T20" fmla="*/ 23 w 23"/>
                <a:gd name="T21" fmla="*/ 36 h 38"/>
                <a:gd name="T22" fmla="*/ 23 w 23"/>
                <a:gd name="T23" fmla="*/ 34 h 38"/>
                <a:gd name="T24" fmla="*/ 20 w 23"/>
                <a:gd name="T25"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8">
                  <a:moveTo>
                    <a:pt x="20" y="32"/>
                  </a:moveTo>
                  <a:cubicBezTo>
                    <a:pt x="19" y="31"/>
                    <a:pt x="19" y="31"/>
                    <a:pt x="19" y="31"/>
                  </a:cubicBezTo>
                  <a:cubicBezTo>
                    <a:pt x="19" y="31"/>
                    <a:pt x="19" y="31"/>
                    <a:pt x="19" y="31"/>
                  </a:cubicBezTo>
                  <a:cubicBezTo>
                    <a:pt x="5" y="16"/>
                    <a:pt x="3" y="0"/>
                    <a:pt x="3" y="0"/>
                  </a:cubicBezTo>
                  <a:cubicBezTo>
                    <a:pt x="3" y="0"/>
                    <a:pt x="0" y="24"/>
                    <a:pt x="12" y="38"/>
                  </a:cubicBezTo>
                  <a:cubicBezTo>
                    <a:pt x="12" y="38"/>
                    <a:pt x="12" y="38"/>
                    <a:pt x="12" y="38"/>
                  </a:cubicBezTo>
                  <a:cubicBezTo>
                    <a:pt x="12" y="38"/>
                    <a:pt x="12" y="38"/>
                    <a:pt x="12" y="38"/>
                  </a:cubicBezTo>
                  <a:cubicBezTo>
                    <a:pt x="13" y="38"/>
                    <a:pt x="13" y="38"/>
                    <a:pt x="13" y="38"/>
                  </a:cubicBezTo>
                  <a:cubicBezTo>
                    <a:pt x="22" y="36"/>
                    <a:pt x="22" y="36"/>
                    <a:pt x="22" y="36"/>
                  </a:cubicBezTo>
                  <a:cubicBezTo>
                    <a:pt x="22" y="36"/>
                    <a:pt x="22" y="36"/>
                    <a:pt x="22" y="36"/>
                  </a:cubicBezTo>
                  <a:cubicBezTo>
                    <a:pt x="23" y="36"/>
                    <a:pt x="23" y="36"/>
                    <a:pt x="23" y="36"/>
                  </a:cubicBezTo>
                  <a:cubicBezTo>
                    <a:pt x="23" y="35"/>
                    <a:pt x="23" y="35"/>
                    <a:pt x="23" y="34"/>
                  </a:cubicBezTo>
                  <a:cubicBezTo>
                    <a:pt x="22" y="34"/>
                    <a:pt x="21" y="33"/>
                    <a:pt x="20" y="32"/>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20">
              <a:extLst>
                <a:ext uri="{FF2B5EF4-FFF2-40B4-BE49-F238E27FC236}">
                  <a16:creationId xmlns:a16="http://schemas.microsoft.com/office/drawing/2014/main" id="{279A3087-89C4-6043-A6C7-AD6C9A60DF76}"/>
                </a:ext>
              </a:extLst>
            </p:cNvPr>
            <p:cNvSpPr>
              <a:spLocks/>
            </p:cNvSpPr>
            <p:nvPr userDrawn="1"/>
          </p:nvSpPr>
          <p:spPr bwMode="auto">
            <a:xfrm>
              <a:off x="1555751" y="2138363"/>
              <a:ext cx="63500" cy="39688"/>
            </a:xfrm>
            <a:custGeom>
              <a:avLst/>
              <a:gdLst>
                <a:gd name="T0" fmla="*/ 15 w 15"/>
                <a:gd name="T1" fmla="*/ 5 h 9"/>
                <a:gd name="T2" fmla="*/ 11 w 15"/>
                <a:gd name="T3" fmla="*/ 4 h 9"/>
                <a:gd name="T4" fmla="*/ 4 w 15"/>
                <a:gd name="T5" fmla="*/ 1 h 9"/>
                <a:gd name="T6" fmla="*/ 3 w 15"/>
                <a:gd name="T7" fmla="*/ 0 h 9"/>
                <a:gd name="T8" fmla="*/ 2 w 15"/>
                <a:gd name="T9" fmla="*/ 0 h 9"/>
                <a:gd name="T10" fmla="*/ 2 w 15"/>
                <a:gd name="T11" fmla="*/ 0 h 9"/>
                <a:gd name="T12" fmla="*/ 1 w 15"/>
                <a:gd name="T13" fmla="*/ 1 h 9"/>
                <a:gd name="T14" fmla="*/ 0 w 15"/>
                <a:gd name="T15" fmla="*/ 8 h 9"/>
                <a:gd name="T16" fmla="*/ 1 w 15"/>
                <a:gd name="T17" fmla="*/ 8 h 9"/>
                <a:gd name="T18" fmla="*/ 1 w 15"/>
                <a:gd name="T19" fmla="*/ 9 h 9"/>
                <a:gd name="T20" fmla="*/ 2 w 15"/>
                <a:gd name="T21" fmla="*/ 9 h 9"/>
                <a:gd name="T22" fmla="*/ 12 w 15"/>
                <a:gd name="T23" fmla="*/ 6 h 9"/>
                <a:gd name="T24" fmla="*/ 15 w 15"/>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15" y="5"/>
                  </a:moveTo>
                  <a:cubicBezTo>
                    <a:pt x="11" y="4"/>
                    <a:pt x="11" y="4"/>
                    <a:pt x="11" y="4"/>
                  </a:cubicBezTo>
                  <a:cubicBezTo>
                    <a:pt x="10" y="4"/>
                    <a:pt x="6" y="2"/>
                    <a:pt x="4" y="1"/>
                  </a:cubicBezTo>
                  <a:cubicBezTo>
                    <a:pt x="4" y="1"/>
                    <a:pt x="4" y="0"/>
                    <a:pt x="3" y="0"/>
                  </a:cubicBezTo>
                  <a:cubicBezTo>
                    <a:pt x="3" y="0"/>
                    <a:pt x="3" y="0"/>
                    <a:pt x="2" y="0"/>
                  </a:cubicBezTo>
                  <a:cubicBezTo>
                    <a:pt x="2" y="0"/>
                    <a:pt x="2" y="0"/>
                    <a:pt x="2" y="0"/>
                  </a:cubicBezTo>
                  <a:cubicBezTo>
                    <a:pt x="2" y="0"/>
                    <a:pt x="1" y="1"/>
                    <a:pt x="1" y="1"/>
                  </a:cubicBezTo>
                  <a:cubicBezTo>
                    <a:pt x="1" y="2"/>
                    <a:pt x="0" y="7"/>
                    <a:pt x="0" y="8"/>
                  </a:cubicBezTo>
                  <a:cubicBezTo>
                    <a:pt x="0" y="8"/>
                    <a:pt x="1" y="8"/>
                    <a:pt x="1" y="8"/>
                  </a:cubicBezTo>
                  <a:cubicBezTo>
                    <a:pt x="1" y="9"/>
                    <a:pt x="1" y="9"/>
                    <a:pt x="1" y="9"/>
                  </a:cubicBezTo>
                  <a:cubicBezTo>
                    <a:pt x="2" y="9"/>
                    <a:pt x="2" y="9"/>
                    <a:pt x="2" y="9"/>
                  </a:cubicBezTo>
                  <a:cubicBezTo>
                    <a:pt x="4" y="8"/>
                    <a:pt x="9" y="7"/>
                    <a:pt x="12" y="6"/>
                  </a:cubicBezTo>
                  <a:lnTo>
                    <a:pt x="15" y="5"/>
                  </a:lnTo>
                  <a:close/>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5" name="Rettangolo 37">
            <a:extLst>
              <a:ext uri="{FF2B5EF4-FFF2-40B4-BE49-F238E27FC236}">
                <a16:creationId xmlns:a16="http://schemas.microsoft.com/office/drawing/2014/main" id="{B1F2C989-21AA-F34E-964A-4282510E6D57}"/>
              </a:ext>
            </a:extLst>
          </p:cNvPr>
          <p:cNvSpPr/>
          <p:nvPr/>
        </p:nvSpPr>
        <p:spPr>
          <a:xfrm>
            <a:off x="456042" y="6500844"/>
            <a:ext cx="3324996" cy="184666"/>
          </a:xfrm>
          <a:prstGeom prst="rect">
            <a:avLst/>
          </a:prstGeom>
        </p:spPr>
        <p:txBody>
          <a:bodyPr wrap="square">
            <a:spAutoFit/>
          </a:bodyPr>
          <a:lstStyle/>
          <a:p>
            <a:r>
              <a:rPr lang="en-US" sz="600" noProof="0" dirty="0">
                <a:solidFill>
                  <a:srgbClr val="5B6770"/>
                </a:solidFill>
              </a:rPr>
              <a:t>© 2020 Leonardo/Selex ES Inc. </a:t>
            </a:r>
          </a:p>
        </p:txBody>
      </p:sp>
      <p:sp>
        <p:nvSpPr>
          <p:cNvPr id="26" name="Rettangolo 36">
            <a:extLst>
              <a:ext uri="{FF2B5EF4-FFF2-40B4-BE49-F238E27FC236}">
                <a16:creationId xmlns:a16="http://schemas.microsoft.com/office/drawing/2014/main" id="{ECE76E74-BCCA-414F-AB43-159C2E62DAFA}"/>
              </a:ext>
            </a:extLst>
          </p:cNvPr>
          <p:cNvSpPr/>
          <p:nvPr/>
        </p:nvSpPr>
        <p:spPr>
          <a:xfrm>
            <a:off x="539552" y="419162"/>
            <a:ext cx="198000" cy="45719"/>
          </a:xfrm>
          <a:prstGeom prst="rect">
            <a:avLst/>
          </a:prstGeom>
          <a:solidFill>
            <a:srgbClr val="EA0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cxnSp>
        <p:nvCxnSpPr>
          <p:cNvPr id="27" name="Connettore diritto 38">
            <a:extLst>
              <a:ext uri="{FF2B5EF4-FFF2-40B4-BE49-F238E27FC236}">
                <a16:creationId xmlns:a16="http://schemas.microsoft.com/office/drawing/2014/main" id="{128DAA75-8992-A343-A7F8-47E1113E1A93}"/>
              </a:ext>
            </a:extLst>
          </p:cNvPr>
          <p:cNvCxnSpPr/>
          <p:nvPr/>
        </p:nvCxnSpPr>
        <p:spPr>
          <a:xfrm flipV="1">
            <a:off x="8269147" y="6602083"/>
            <a:ext cx="477107" cy="274203"/>
          </a:xfrm>
          <a:prstGeom prst="line">
            <a:avLst/>
          </a:prstGeom>
          <a:ln w="19050">
            <a:solidFill>
              <a:srgbClr val="EA002A"/>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A97654BE-E767-D94E-97E3-BB2B7E656FEA}"/>
              </a:ext>
            </a:extLst>
          </p:cNvPr>
          <p:cNvSpPr txBox="1"/>
          <p:nvPr/>
        </p:nvSpPr>
        <p:spPr>
          <a:xfrm>
            <a:off x="539552" y="546638"/>
            <a:ext cx="8188540" cy="369332"/>
          </a:xfrm>
          <a:prstGeom prst="rect">
            <a:avLst/>
          </a:prstGeom>
          <a:noFill/>
        </p:spPr>
        <p:txBody>
          <a:bodyPr wrap="square">
            <a:spAutoFit/>
          </a:bodyPr>
          <a:lstStyle/>
          <a:p>
            <a:r>
              <a:rPr lang="en-US" dirty="0">
                <a:solidFill>
                  <a:srgbClr val="EA002A"/>
                </a:solidFill>
              </a:rPr>
              <a:t>LED LIGHTS - WHAT DO THEY TELL ME</a:t>
            </a:r>
            <a:endParaRPr lang="en-US" sz="1800" dirty="0">
              <a:solidFill>
                <a:srgbClr val="EA002A"/>
              </a:solidFill>
            </a:endParaRPr>
          </a:p>
        </p:txBody>
      </p:sp>
      <p:grpSp>
        <p:nvGrpSpPr>
          <p:cNvPr id="4" name="Group 3">
            <a:extLst>
              <a:ext uri="{FF2B5EF4-FFF2-40B4-BE49-F238E27FC236}">
                <a16:creationId xmlns:a16="http://schemas.microsoft.com/office/drawing/2014/main" id="{DDE1D97B-2E06-2745-8312-62458F0F3A4B}"/>
              </a:ext>
            </a:extLst>
          </p:cNvPr>
          <p:cNvGrpSpPr/>
          <p:nvPr/>
        </p:nvGrpSpPr>
        <p:grpSpPr>
          <a:xfrm>
            <a:off x="1272137" y="1263403"/>
            <a:ext cx="1130552" cy="100117"/>
            <a:chOff x="2062406" y="1568496"/>
            <a:chExt cx="1130552" cy="100117"/>
          </a:xfrm>
        </p:grpSpPr>
        <p:sp>
          <p:nvSpPr>
            <p:cNvPr id="2" name="Oval 1">
              <a:extLst>
                <a:ext uri="{FF2B5EF4-FFF2-40B4-BE49-F238E27FC236}">
                  <a16:creationId xmlns:a16="http://schemas.microsoft.com/office/drawing/2014/main" id="{7D8CB93D-3630-2948-9CCD-A73257384664}"/>
                </a:ext>
              </a:extLst>
            </p:cNvPr>
            <p:cNvSpPr/>
            <p:nvPr/>
          </p:nvSpPr>
          <p:spPr>
            <a:xfrm>
              <a:off x="2062406" y="1568496"/>
              <a:ext cx="100117" cy="100117"/>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8EFE247-17C7-264A-A640-32A4B820DD06}"/>
                </a:ext>
              </a:extLst>
            </p:cNvPr>
            <p:cNvSpPr/>
            <p:nvPr/>
          </p:nvSpPr>
          <p:spPr>
            <a:xfrm>
              <a:off x="2209611"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32C0D7D-C5AD-9749-A16F-D6197F106027}"/>
                </a:ext>
              </a:extLst>
            </p:cNvPr>
            <p:cNvSpPr/>
            <p:nvPr/>
          </p:nvSpPr>
          <p:spPr>
            <a:xfrm>
              <a:off x="2356816"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D436695-7D4A-3840-BEE4-35C3F90D42A8}"/>
                </a:ext>
              </a:extLst>
            </p:cNvPr>
            <p:cNvSpPr/>
            <p:nvPr/>
          </p:nvSpPr>
          <p:spPr>
            <a:xfrm>
              <a:off x="2504021" y="1568496"/>
              <a:ext cx="100117" cy="100117"/>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5A958D0-3FD7-DC40-BC70-935C50D897A8}"/>
                </a:ext>
              </a:extLst>
            </p:cNvPr>
            <p:cNvSpPr/>
            <p:nvPr/>
          </p:nvSpPr>
          <p:spPr>
            <a:xfrm>
              <a:off x="2651226" y="1568496"/>
              <a:ext cx="100117" cy="100117"/>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27C6EAB-4D90-E74A-A5CB-7E00CEEB4738}"/>
                </a:ext>
              </a:extLst>
            </p:cNvPr>
            <p:cNvSpPr/>
            <p:nvPr/>
          </p:nvSpPr>
          <p:spPr>
            <a:xfrm>
              <a:off x="2798431"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4A8002C-8F44-A84F-870B-A06E62D523E0}"/>
                </a:ext>
              </a:extLst>
            </p:cNvPr>
            <p:cNvSpPr/>
            <p:nvPr/>
          </p:nvSpPr>
          <p:spPr>
            <a:xfrm>
              <a:off x="2945636"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1B0EA8E-5391-2449-B439-630B552E6BB6}"/>
                </a:ext>
              </a:extLst>
            </p:cNvPr>
            <p:cNvSpPr/>
            <p:nvPr/>
          </p:nvSpPr>
          <p:spPr>
            <a:xfrm>
              <a:off x="3092841" y="1568496"/>
              <a:ext cx="100117" cy="100117"/>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773A07AC-F82C-B944-A5E6-F14FDCA62EC0}"/>
              </a:ext>
            </a:extLst>
          </p:cNvPr>
          <p:cNvSpPr/>
          <p:nvPr/>
        </p:nvSpPr>
        <p:spPr>
          <a:xfrm>
            <a:off x="1185411" y="1196659"/>
            <a:ext cx="1288127" cy="246955"/>
          </a:xfrm>
          <a:prstGeom prst="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86E01EBB-2406-C646-9194-643FCD5A275B}"/>
              </a:ext>
            </a:extLst>
          </p:cNvPr>
          <p:cNvCxnSpPr>
            <a:cxnSpLocks/>
          </p:cNvCxnSpPr>
          <p:nvPr/>
        </p:nvCxnSpPr>
        <p:spPr>
          <a:xfrm>
            <a:off x="691115" y="1323476"/>
            <a:ext cx="494296" cy="0"/>
          </a:xfrm>
          <a:prstGeom prst="line">
            <a:avLst/>
          </a:prstGeom>
          <a:ln/>
        </p:spPr>
        <p:style>
          <a:lnRef idx="2">
            <a:schemeClr val="dk1"/>
          </a:lnRef>
          <a:fillRef idx="0">
            <a:schemeClr val="dk1"/>
          </a:fillRef>
          <a:effectRef idx="1">
            <a:schemeClr val="dk1"/>
          </a:effectRef>
          <a:fontRef idx="minor">
            <a:schemeClr val="tx1"/>
          </a:fontRef>
        </p:style>
      </p:cxnSp>
      <p:sp>
        <p:nvSpPr>
          <p:cNvPr id="36" name="TextBox 35">
            <a:extLst>
              <a:ext uri="{FF2B5EF4-FFF2-40B4-BE49-F238E27FC236}">
                <a16:creationId xmlns:a16="http://schemas.microsoft.com/office/drawing/2014/main" id="{B6D2FF6B-6B6A-2C41-89F8-EAF56747C793}"/>
              </a:ext>
            </a:extLst>
          </p:cNvPr>
          <p:cNvSpPr txBox="1"/>
          <p:nvPr/>
        </p:nvSpPr>
        <p:spPr>
          <a:xfrm>
            <a:off x="2171279" y="985561"/>
            <a:ext cx="389850" cy="246221"/>
          </a:xfrm>
          <a:prstGeom prst="rect">
            <a:avLst/>
          </a:prstGeom>
          <a:noFill/>
        </p:spPr>
        <p:txBody>
          <a:bodyPr wrap="none" rtlCol="0">
            <a:spAutoFit/>
          </a:bodyPr>
          <a:lstStyle/>
          <a:p>
            <a:r>
              <a:rPr lang="en-US" sz="1000" dirty="0"/>
              <a:t>GPS</a:t>
            </a:r>
          </a:p>
        </p:txBody>
      </p:sp>
      <p:sp>
        <p:nvSpPr>
          <p:cNvPr id="40" name="TextBox 39">
            <a:extLst>
              <a:ext uri="{FF2B5EF4-FFF2-40B4-BE49-F238E27FC236}">
                <a16:creationId xmlns:a16="http://schemas.microsoft.com/office/drawing/2014/main" id="{82707C55-BD87-DB40-9B75-ACB7E8A4ED8C}"/>
              </a:ext>
            </a:extLst>
          </p:cNvPr>
          <p:cNvSpPr txBox="1"/>
          <p:nvPr/>
        </p:nvSpPr>
        <p:spPr>
          <a:xfrm>
            <a:off x="949538" y="982689"/>
            <a:ext cx="728084" cy="246221"/>
          </a:xfrm>
          <a:prstGeom prst="rect">
            <a:avLst/>
          </a:prstGeom>
          <a:noFill/>
        </p:spPr>
        <p:txBody>
          <a:bodyPr wrap="none" rtlCol="0">
            <a:spAutoFit/>
          </a:bodyPr>
          <a:lstStyle/>
          <a:p>
            <a:r>
              <a:rPr lang="en-US" sz="1000" dirty="0"/>
              <a:t>NETWORK</a:t>
            </a:r>
          </a:p>
        </p:txBody>
      </p:sp>
      <p:sp>
        <p:nvSpPr>
          <p:cNvPr id="42" name="TextBox 41">
            <a:extLst>
              <a:ext uri="{FF2B5EF4-FFF2-40B4-BE49-F238E27FC236}">
                <a16:creationId xmlns:a16="http://schemas.microsoft.com/office/drawing/2014/main" id="{931A2A62-7C4B-6843-9056-8DB5826DDDBB}"/>
              </a:ext>
            </a:extLst>
          </p:cNvPr>
          <p:cNvSpPr txBox="1"/>
          <p:nvPr/>
        </p:nvSpPr>
        <p:spPr>
          <a:xfrm>
            <a:off x="1677622" y="989182"/>
            <a:ext cx="330540" cy="246221"/>
          </a:xfrm>
          <a:prstGeom prst="rect">
            <a:avLst/>
          </a:prstGeom>
          <a:noFill/>
        </p:spPr>
        <p:txBody>
          <a:bodyPr wrap="none" rtlCol="0">
            <a:spAutoFit/>
          </a:bodyPr>
          <a:lstStyle/>
          <a:p>
            <a:r>
              <a:rPr lang="en-US" sz="1000" dirty="0"/>
              <a:t>ILS</a:t>
            </a:r>
          </a:p>
        </p:txBody>
      </p:sp>
      <p:grpSp>
        <p:nvGrpSpPr>
          <p:cNvPr id="43" name="Group 42">
            <a:extLst>
              <a:ext uri="{FF2B5EF4-FFF2-40B4-BE49-F238E27FC236}">
                <a16:creationId xmlns:a16="http://schemas.microsoft.com/office/drawing/2014/main" id="{201039D3-4F3A-5346-8835-06BB5CC586AB}"/>
              </a:ext>
            </a:extLst>
          </p:cNvPr>
          <p:cNvGrpSpPr/>
          <p:nvPr/>
        </p:nvGrpSpPr>
        <p:grpSpPr>
          <a:xfrm>
            <a:off x="2911598" y="2366037"/>
            <a:ext cx="1130552" cy="100117"/>
            <a:chOff x="2062406" y="1568496"/>
            <a:chExt cx="1130552" cy="100117"/>
          </a:xfrm>
        </p:grpSpPr>
        <p:sp>
          <p:nvSpPr>
            <p:cNvPr id="44" name="Oval 43">
              <a:extLst>
                <a:ext uri="{FF2B5EF4-FFF2-40B4-BE49-F238E27FC236}">
                  <a16:creationId xmlns:a16="http://schemas.microsoft.com/office/drawing/2014/main" id="{5EEFAAD2-C7C0-1A4F-A9FD-FD5CBF50D46A}"/>
                </a:ext>
              </a:extLst>
            </p:cNvPr>
            <p:cNvSpPr/>
            <p:nvPr/>
          </p:nvSpPr>
          <p:spPr>
            <a:xfrm>
              <a:off x="2062406" y="1568496"/>
              <a:ext cx="100117" cy="100117"/>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BA649B3-D23D-3A4A-8DC1-9B4BB8927DF2}"/>
                </a:ext>
              </a:extLst>
            </p:cNvPr>
            <p:cNvSpPr/>
            <p:nvPr/>
          </p:nvSpPr>
          <p:spPr>
            <a:xfrm>
              <a:off x="2209611"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B967C1E-243B-5D43-AAE2-17DFAA12AF19}"/>
                </a:ext>
              </a:extLst>
            </p:cNvPr>
            <p:cNvSpPr/>
            <p:nvPr/>
          </p:nvSpPr>
          <p:spPr>
            <a:xfrm>
              <a:off x="2356816"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64E77AB-84C7-DD4D-A99D-2C8BC6315E2C}"/>
                </a:ext>
              </a:extLst>
            </p:cNvPr>
            <p:cNvSpPr/>
            <p:nvPr/>
          </p:nvSpPr>
          <p:spPr>
            <a:xfrm>
              <a:off x="2504021"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6DC69242-CE67-484F-8F94-CD0EBC39A4E0}"/>
                </a:ext>
              </a:extLst>
            </p:cNvPr>
            <p:cNvSpPr/>
            <p:nvPr/>
          </p:nvSpPr>
          <p:spPr>
            <a:xfrm>
              <a:off x="2651226"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712C834-A6EE-7944-A648-04E3E7CACA79}"/>
                </a:ext>
              </a:extLst>
            </p:cNvPr>
            <p:cNvSpPr/>
            <p:nvPr/>
          </p:nvSpPr>
          <p:spPr>
            <a:xfrm>
              <a:off x="2798431"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D41FF3F-4AB0-7045-98C6-B2E36F4EE942}"/>
                </a:ext>
              </a:extLst>
            </p:cNvPr>
            <p:cNvSpPr/>
            <p:nvPr/>
          </p:nvSpPr>
          <p:spPr>
            <a:xfrm>
              <a:off x="2945636"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F5461E5A-3DDE-C047-A25B-593DAC176FDA}"/>
                </a:ext>
              </a:extLst>
            </p:cNvPr>
            <p:cNvSpPr/>
            <p:nvPr/>
          </p:nvSpPr>
          <p:spPr>
            <a:xfrm>
              <a:off x="3092841" y="1568496"/>
              <a:ext cx="100117" cy="100117"/>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E9A63184-1B40-7945-9BD9-8D704DC31B10}"/>
              </a:ext>
            </a:extLst>
          </p:cNvPr>
          <p:cNvSpPr/>
          <p:nvPr/>
        </p:nvSpPr>
        <p:spPr>
          <a:xfrm>
            <a:off x="2824872" y="2299293"/>
            <a:ext cx="1288127" cy="246955"/>
          </a:xfrm>
          <a:prstGeom prst="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183CCB15-5386-E24D-8819-8B6EFD302AAF}"/>
              </a:ext>
            </a:extLst>
          </p:cNvPr>
          <p:cNvCxnSpPr>
            <a:cxnSpLocks/>
          </p:cNvCxnSpPr>
          <p:nvPr/>
        </p:nvCxnSpPr>
        <p:spPr>
          <a:xfrm>
            <a:off x="2330576" y="2426110"/>
            <a:ext cx="494296" cy="0"/>
          </a:xfrm>
          <a:prstGeom prst="line">
            <a:avLst/>
          </a:prstGeom>
          <a:ln/>
        </p:spPr>
        <p:style>
          <a:lnRef idx="2">
            <a:schemeClr val="dk1"/>
          </a:lnRef>
          <a:fillRef idx="0">
            <a:schemeClr val="dk1"/>
          </a:fillRef>
          <a:effectRef idx="1">
            <a:schemeClr val="dk1"/>
          </a:effectRef>
          <a:fontRef idx="minor">
            <a:schemeClr val="tx1"/>
          </a:fontRef>
        </p:style>
      </p:cxnSp>
      <p:sp>
        <p:nvSpPr>
          <p:cNvPr id="37" name="TextBox 36">
            <a:extLst>
              <a:ext uri="{FF2B5EF4-FFF2-40B4-BE49-F238E27FC236}">
                <a16:creationId xmlns:a16="http://schemas.microsoft.com/office/drawing/2014/main" id="{E83855C8-8F84-DE4F-9352-DDFEFC7C0877}"/>
              </a:ext>
            </a:extLst>
          </p:cNvPr>
          <p:cNvSpPr txBox="1"/>
          <p:nvPr/>
        </p:nvSpPr>
        <p:spPr>
          <a:xfrm>
            <a:off x="4320684" y="2290093"/>
            <a:ext cx="3695873" cy="276999"/>
          </a:xfrm>
          <a:prstGeom prst="rect">
            <a:avLst/>
          </a:prstGeom>
          <a:noFill/>
        </p:spPr>
        <p:txBody>
          <a:bodyPr wrap="square" rtlCol="0">
            <a:spAutoFit/>
          </a:bodyPr>
          <a:lstStyle/>
          <a:p>
            <a:r>
              <a:rPr lang="en-US" sz="1200" dirty="0"/>
              <a:t>GPS OK and Accurate &lt;3m  / Network Connected</a:t>
            </a:r>
          </a:p>
        </p:txBody>
      </p:sp>
      <p:sp>
        <p:nvSpPr>
          <p:cNvPr id="57" name="TextBox 56">
            <a:extLst>
              <a:ext uri="{FF2B5EF4-FFF2-40B4-BE49-F238E27FC236}">
                <a16:creationId xmlns:a16="http://schemas.microsoft.com/office/drawing/2014/main" id="{81FF9039-AEA2-7948-B161-159376F5238C}"/>
              </a:ext>
            </a:extLst>
          </p:cNvPr>
          <p:cNvSpPr txBox="1"/>
          <p:nvPr/>
        </p:nvSpPr>
        <p:spPr>
          <a:xfrm>
            <a:off x="4026274" y="2760969"/>
            <a:ext cx="590226" cy="253916"/>
          </a:xfrm>
          <a:prstGeom prst="rect">
            <a:avLst/>
          </a:prstGeom>
          <a:noFill/>
        </p:spPr>
        <p:txBody>
          <a:bodyPr wrap="none" rtlCol="0">
            <a:spAutoFit/>
          </a:bodyPr>
          <a:lstStyle/>
          <a:p>
            <a:r>
              <a:rPr lang="en-US" sz="1050" dirty="0">
                <a:solidFill>
                  <a:schemeClr val="bg1"/>
                </a:solidFill>
              </a:rPr>
              <a:t>45MPH</a:t>
            </a:r>
          </a:p>
        </p:txBody>
      </p:sp>
      <p:grpSp>
        <p:nvGrpSpPr>
          <p:cNvPr id="58" name="Group 57">
            <a:extLst>
              <a:ext uri="{FF2B5EF4-FFF2-40B4-BE49-F238E27FC236}">
                <a16:creationId xmlns:a16="http://schemas.microsoft.com/office/drawing/2014/main" id="{1ECA9AA1-61B1-EE44-B2E9-60E3D4CCB1EB}"/>
              </a:ext>
            </a:extLst>
          </p:cNvPr>
          <p:cNvGrpSpPr/>
          <p:nvPr/>
        </p:nvGrpSpPr>
        <p:grpSpPr>
          <a:xfrm>
            <a:off x="2927204" y="2842557"/>
            <a:ext cx="1130552" cy="100117"/>
            <a:chOff x="2062406" y="1568496"/>
            <a:chExt cx="1130552" cy="100117"/>
          </a:xfrm>
        </p:grpSpPr>
        <p:sp>
          <p:nvSpPr>
            <p:cNvPr id="59" name="Oval 58">
              <a:extLst>
                <a:ext uri="{FF2B5EF4-FFF2-40B4-BE49-F238E27FC236}">
                  <a16:creationId xmlns:a16="http://schemas.microsoft.com/office/drawing/2014/main" id="{6D4CF006-E226-5149-A2FA-CB7297A564BE}"/>
                </a:ext>
              </a:extLst>
            </p:cNvPr>
            <p:cNvSpPr/>
            <p:nvPr/>
          </p:nvSpPr>
          <p:spPr>
            <a:xfrm>
              <a:off x="2062406" y="1568496"/>
              <a:ext cx="100117" cy="100117"/>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F715056-BC93-7B49-AD62-702782F01D95}"/>
                </a:ext>
              </a:extLst>
            </p:cNvPr>
            <p:cNvSpPr/>
            <p:nvPr/>
          </p:nvSpPr>
          <p:spPr>
            <a:xfrm>
              <a:off x="2209611"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21435B67-D7AE-D84F-BED1-4F824B9FA781}"/>
                </a:ext>
              </a:extLst>
            </p:cNvPr>
            <p:cNvSpPr/>
            <p:nvPr/>
          </p:nvSpPr>
          <p:spPr>
            <a:xfrm>
              <a:off x="2356816"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AA5A0E2E-EFCE-0A4F-808F-072786D13BA3}"/>
                </a:ext>
              </a:extLst>
            </p:cNvPr>
            <p:cNvSpPr/>
            <p:nvPr/>
          </p:nvSpPr>
          <p:spPr>
            <a:xfrm>
              <a:off x="2504021"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90EC98C5-ACC0-6A42-9871-6199B49D26D4}"/>
                </a:ext>
              </a:extLst>
            </p:cNvPr>
            <p:cNvSpPr/>
            <p:nvPr/>
          </p:nvSpPr>
          <p:spPr>
            <a:xfrm>
              <a:off x="2651226"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C5C2678C-E4A0-E040-9419-376ACBE1CB7D}"/>
                </a:ext>
              </a:extLst>
            </p:cNvPr>
            <p:cNvSpPr/>
            <p:nvPr/>
          </p:nvSpPr>
          <p:spPr>
            <a:xfrm>
              <a:off x="2798431"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8436E435-E877-6A45-97A7-90FF38E39195}"/>
                </a:ext>
              </a:extLst>
            </p:cNvPr>
            <p:cNvSpPr/>
            <p:nvPr/>
          </p:nvSpPr>
          <p:spPr>
            <a:xfrm>
              <a:off x="2945636"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AEE57AE8-C482-B340-9C13-408767DE8B2F}"/>
                </a:ext>
              </a:extLst>
            </p:cNvPr>
            <p:cNvSpPr/>
            <p:nvPr/>
          </p:nvSpPr>
          <p:spPr>
            <a:xfrm>
              <a:off x="3092841" y="1568496"/>
              <a:ext cx="100117" cy="100117"/>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Rectangle 66">
            <a:extLst>
              <a:ext uri="{FF2B5EF4-FFF2-40B4-BE49-F238E27FC236}">
                <a16:creationId xmlns:a16="http://schemas.microsoft.com/office/drawing/2014/main" id="{03DA2305-B6EE-694B-9B9E-EB8CD42EDC23}"/>
              </a:ext>
            </a:extLst>
          </p:cNvPr>
          <p:cNvSpPr/>
          <p:nvPr/>
        </p:nvSpPr>
        <p:spPr>
          <a:xfrm>
            <a:off x="2840478" y="2775813"/>
            <a:ext cx="1288127" cy="246955"/>
          </a:xfrm>
          <a:prstGeom prst="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6F03C5A2-C4E5-3846-ABBA-DB489D451892}"/>
              </a:ext>
            </a:extLst>
          </p:cNvPr>
          <p:cNvCxnSpPr>
            <a:cxnSpLocks/>
          </p:cNvCxnSpPr>
          <p:nvPr/>
        </p:nvCxnSpPr>
        <p:spPr>
          <a:xfrm>
            <a:off x="2346182" y="2902630"/>
            <a:ext cx="494296" cy="0"/>
          </a:xfrm>
          <a:prstGeom prst="line">
            <a:avLst/>
          </a:prstGeom>
          <a:ln/>
        </p:spPr>
        <p:style>
          <a:lnRef idx="2">
            <a:schemeClr val="dk1"/>
          </a:lnRef>
          <a:fillRef idx="0">
            <a:schemeClr val="dk1"/>
          </a:fillRef>
          <a:effectRef idx="1">
            <a:schemeClr val="dk1"/>
          </a:effectRef>
          <a:fontRef idx="minor">
            <a:schemeClr val="tx1"/>
          </a:fontRef>
        </p:style>
      </p:cxnSp>
      <p:sp>
        <p:nvSpPr>
          <p:cNvPr id="71" name="TextBox 70">
            <a:extLst>
              <a:ext uri="{FF2B5EF4-FFF2-40B4-BE49-F238E27FC236}">
                <a16:creationId xmlns:a16="http://schemas.microsoft.com/office/drawing/2014/main" id="{DA425C7E-4DEC-A349-8A35-7A164E6BA5DE}"/>
              </a:ext>
            </a:extLst>
          </p:cNvPr>
          <p:cNvSpPr txBox="1"/>
          <p:nvPr/>
        </p:nvSpPr>
        <p:spPr>
          <a:xfrm>
            <a:off x="4320684" y="2773536"/>
            <a:ext cx="3695873" cy="276999"/>
          </a:xfrm>
          <a:prstGeom prst="rect">
            <a:avLst/>
          </a:prstGeom>
          <a:noFill/>
        </p:spPr>
        <p:txBody>
          <a:bodyPr wrap="square" rtlCol="0">
            <a:spAutoFit/>
          </a:bodyPr>
          <a:lstStyle/>
          <a:p>
            <a:r>
              <a:rPr lang="en-US" sz="1200" dirty="0"/>
              <a:t>GPS NOT OK and Accurate &gt;3m  / Network Connected</a:t>
            </a:r>
          </a:p>
        </p:txBody>
      </p:sp>
      <p:sp>
        <p:nvSpPr>
          <p:cNvPr id="72" name="TextBox 71">
            <a:extLst>
              <a:ext uri="{FF2B5EF4-FFF2-40B4-BE49-F238E27FC236}">
                <a16:creationId xmlns:a16="http://schemas.microsoft.com/office/drawing/2014/main" id="{52EFC539-2B6F-0540-8BE1-AFC0478C7B57}"/>
              </a:ext>
            </a:extLst>
          </p:cNvPr>
          <p:cNvSpPr txBox="1"/>
          <p:nvPr/>
        </p:nvSpPr>
        <p:spPr>
          <a:xfrm>
            <a:off x="4026274" y="3233890"/>
            <a:ext cx="590226" cy="253916"/>
          </a:xfrm>
          <a:prstGeom prst="rect">
            <a:avLst/>
          </a:prstGeom>
          <a:noFill/>
        </p:spPr>
        <p:txBody>
          <a:bodyPr wrap="none" rtlCol="0">
            <a:spAutoFit/>
          </a:bodyPr>
          <a:lstStyle/>
          <a:p>
            <a:r>
              <a:rPr lang="en-US" sz="1050" dirty="0">
                <a:solidFill>
                  <a:schemeClr val="bg1"/>
                </a:solidFill>
              </a:rPr>
              <a:t>45MPH</a:t>
            </a:r>
          </a:p>
        </p:txBody>
      </p:sp>
      <p:grpSp>
        <p:nvGrpSpPr>
          <p:cNvPr id="73" name="Group 72">
            <a:extLst>
              <a:ext uri="{FF2B5EF4-FFF2-40B4-BE49-F238E27FC236}">
                <a16:creationId xmlns:a16="http://schemas.microsoft.com/office/drawing/2014/main" id="{284D3A49-DBB6-4341-897A-CF64602B85C0}"/>
              </a:ext>
            </a:extLst>
          </p:cNvPr>
          <p:cNvGrpSpPr/>
          <p:nvPr/>
        </p:nvGrpSpPr>
        <p:grpSpPr>
          <a:xfrm>
            <a:off x="2927204" y="3315478"/>
            <a:ext cx="1130552" cy="100117"/>
            <a:chOff x="2062406" y="1568496"/>
            <a:chExt cx="1130552" cy="100117"/>
          </a:xfrm>
        </p:grpSpPr>
        <p:sp>
          <p:nvSpPr>
            <p:cNvPr id="74" name="Oval 73">
              <a:extLst>
                <a:ext uri="{FF2B5EF4-FFF2-40B4-BE49-F238E27FC236}">
                  <a16:creationId xmlns:a16="http://schemas.microsoft.com/office/drawing/2014/main" id="{65629368-667C-F343-8E37-3F3158B97BCB}"/>
                </a:ext>
              </a:extLst>
            </p:cNvPr>
            <p:cNvSpPr/>
            <p:nvPr/>
          </p:nvSpPr>
          <p:spPr>
            <a:xfrm>
              <a:off x="2062406" y="1568496"/>
              <a:ext cx="100117" cy="100117"/>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B727EA27-9D89-9F47-89F3-8846820A0F5D}"/>
                </a:ext>
              </a:extLst>
            </p:cNvPr>
            <p:cNvSpPr/>
            <p:nvPr/>
          </p:nvSpPr>
          <p:spPr>
            <a:xfrm>
              <a:off x="2209611"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A2EDA471-A72E-5349-8288-D274B3D57D16}"/>
                </a:ext>
              </a:extLst>
            </p:cNvPr>
            <p:cNvSpPr/>
            <p:nvPr/>
          </p:nvSpPr>
          <p:spPr>
            <a:xfrm>
              <a:off x="2356816"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BE347C-B5EA-F54F-BDE1-07992A53BC75}"/>
                </a:ext>
              </a:extLst>
            </p:cNvPr>
            <p:cNvSpPr/>
            <p:nvPr/>
          </p:nvSpPr>
          <p:spPr>
            <a:xfrm>
              <a:off x="2504021"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E5A604A9-C942-0E46-AF72-60790458A003}"/>
                </a:ext>
              </a:extLst>
            </p:cNvPr>
            <p:cNvSpPr/>
            <p:nvPr/>
          </p:nvSpPr>
          <p:spPr>
            <a:xfrm>
              <a:off x="2651226"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98A798F8-568E-F549-B352-A78A463773F2}"/>
                </a:ext>
              </a:extLst>
            </p:cNvPr>
            <p:cNvSpPr/>
            <p:nvPr/>
          </p:nvSpPr>
          <p:spPr>
            <a:xfrm>
              <a:off x="2798431"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931AA1E3-9B37-5545-AD0A-3238F9968729}"/>
                </a:ext>
              </a:extLst>
            </p:cNvPr>
            <p:cNvSpPr/>
            <p:nvPr/>
          </p:nvSpPr>
          <p:spPr>
            <a:xfrm>
              <a:off x="2945636"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3168B6-AC9A-FE48-A41B-B4AC3CDA9C0D}"/>
                </a:ext>
              </a:extLst>
            </p:cNvPr>
            <p:cNvSpPr/>
            <p:nvPr/>
          </p:nvSpPr>
          <p:spPr>
            <a:xfrm>
              <a:off x="3092841" y="1568496"/>
              <a:ext cx="100117" cy="100117"/>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2" name="Rectangle 81">
            <a:extLst>
              <a:ext uri="{FF2B5EF4-FFF2-40B4-BE49-F238E27FC236}">
                <a16:creationId xmlns:a16="http://schemas.microsoft.com/office/drawing/2014/main" id="{0CE3E648-6DB9-3B47-9E59-BA37257BA5A9}"/>
              </a:ext>
            </a:extLst>
          </p:cNvPr>
          <p:cNvSpPr/>
          <p:nvPr/>
        </p:nvSpPr>
        <p:spPr>
          <a:xfrm>
            <a:off x="2840478" y="3248734"/>
            <a:ext cx="1288127" cy="246955"/>
          </a:xfrm>
          <a:prstGeom prst="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FFD19E44-2F14-6846-ABC7-C0F0F85AB1D8}"/>
              </a:ext>
            </a:extLst>
          </p:cNvPr>
          <p:cNvCxnSpPr>
            <a:cxnSpLocks/>
          </p:cNvCxnSpPr>
          <p:nvPr/>
        </p:nvCxnSpPr>
        <p:spPr>
          <a:xfrm>
            <a:off x="2346182" y="3375551"/>
            <a:ext cx="494296" cy="0"/>
          </a:xfrm>
          <a:prstGeom prst="line">
            <a:avLst/>
          </a:prstGeom>
          <a:ln/>
        </p:spPr>
        <p:style>
          <a:lnRef idx="2">
            <a:schemeClr val="dk1"/>
          </a:lnRef>
          <a:fillRef idx="0">
            <a:schemeClr val="dk1"/>
          </a:fillRef>
          <a:effectRef idx="1">
            <a:schemeClr val="dk1"/>
          </a:effectRef>
          <a:fontRef idx="minor">
            <a:schemeClr val="tx1"/>
          </a:fontRef>
        </p:style>
      </p:cxnSp>
      <p:sp>
        <p:nvSpPr>
          <p:cNvPr id="85" name="TextBox 84">
            <a:extLst>
              <a:ext uri="{FF2B5EF4-FFF2-40B4-BE49-F238E27FC236}">
                <a16:creationId xmlns:a16="http://schemas.microsoft.com/office/drawing/2014/main" id="{2A2969B2-82C6-3A4C-A4BD-160FA11CA175}"/>
              </a:ext>
            </a:extLst>
          </p:cNvPr>
          <p:cNvSpPr txBox="1"/>
          <p:nvPr/>
        </p:nvSpPr>
        <p:spPr>
          <a:xfrm>
            <a:off x="4320684" y="3246457"/>
            <a:ext cx="3861842" cy="276999"/>
          </a:xfrm>
          <a:prstGeom prst="rect">
            <a:avLst/>
          </a:prstGeom>
          <a:noFill/>
        </p:spPr>
        <p:txBody>
          <a:bodyPr wrap="square" rtlCol="0">
            <a:spAutoFit/>
          </a:bodyPr>
          <a:lstStyle/>
          <a:p>
            <a:r>
              <a:rPr lang="en-US" sz="1200" dirty="0"/>
              <a:t>GPS NOT OK and Accurate &gt;3m  / Network NOT Connected</a:t>
            </a:r>
          </a:p>
        </p:txBody>
      </p:sp>
      <p:sp>
        <p:nvSpPr>
          <p:cNvPr id="87" name="TextBox 86">
            <a:extLst>
              <a:ext uri="{FF2B5EF4-FFF2-40B4-BE49-F238E27FC236}">
                <a16:creationId xmlns:a16="http://schemas.microsoft.com/office/drawing/2014/main" id="{3ADD0AED-9A78-E843-9252-E9C3BE5553CD}"/>
              </a:ext>
            </a:extLst>
          </p:cNvPr>
          <p:cNvSpPr txBox="1"/>
          <p:nvPr/>
        </p:nvSpPr>
        <p:spPr>
          <a:xfrm>
            <a:off x="3837496" y="4738368"/>
            <a:ext cx="590226" cy="253916"/>
          </a:xfrm>
          <a:prstGeom prst="rect">
            <a:avLst/>
          </a:prstGeom>
          <a:noFill/>
        </p:spPr>
        <p:txBody>
          <a:bodyPr wrap="square" rtlCol="0">
            <a:spAutoFit/>
          </a:bodyPr>
          <a:lstStyle/>
          <a:p>
            <a:r>
              <a:rPr lang="en-US" sz="1050" dirty="0">
                <a:solidFill>
                  <a:schemeClr val="bg1"/>
                </a:solidFill>
              </a:rPr>
              <a:t>30MPH</a:t>
            </a:r>
          </a:p>
        </p:txBody>
      </p:sp>
      <p:sp>
        <p:nvSpPr>
          <p:cNvPr id="88" name="TextBox 87">
            <a:extLst>
              <a:ext uri="{FF2B5EF4-FFF2-40B4-BE49-F238E27FC236}">
                <a16:creationId xmlns:a16="http://schemas.microsoft.com/office/drawing/2014/main" id="{B4A4DDB0-CC61-4948-9CA9-3C644DC5C2F2}"/>
              </a:ext>
            </a:extLst>
          </p:cNvPr>
          <p:cNvSpPr txBox="1"/>
          <p:nvPr/>
        </p:nvSpPr>
        <p:spPr>
          <a:xfrm>
            <a:off x="4030690" y="3707641"/>
            <a:ext cx="590226" cy="253916"/>
          </a:xfrm>
          <a:prstGeom prst="rect">
            <a:avLst/>
          </a:prstGeom>
          <a:noFill/>
        </p:spPr>
        <p:txBody>
          <a:bodyPr wrap="none" rtlCol="0">
            <a:spAutoFit/>
          </a:bodyPr>
          <a:lstStyle/>
          <a:p>
            <a:r>
              <a:rPr lang="en-US" sz="1050" dirty="0">
                <a:solidFill>
                  <a:schemeClr val="bg1"/>
                </a:solidFill>
              </a:rPr>
              <a:t>45MPH</a:t>
            </a:r>
          </a:p>
        </p:txBody>
      </p:sp>
      <p:grpSp>
        <p:nvGrpSpPr>
          <p:cNvPr id="89" name="Group 88">
            <a:extLst>
              <a:ext uri="{FF2B5EF4-FFF2-40B4-BE49-F238E27FC236}">
                <a16:creationId xmlns:a16="http://schemas.microsoft.com/office/drawing/2014/main" id="{7235CD24-7851-CA47-B7D1-BCA51AF07C91}"/>
              </a:ext>
            </a:extLst>
          </p:cNvPr>
          <p:cNvGrpSpPr/>
          <p:nvPr/>
        </p:nvGrpSpPr>
        <p:grpSpPr>
          <a:xfrm>
            <a:off x="2931620" y="3789229"/>
            <a:ext cx="1130552" cy="100117"/>
            <a:chOff x="2062406" y="1568496"/>
            <a:chExt cx="1130552" cy="100117"/>
          </a:xfrm>
        </p:grpSpPr>
        <p:sp>
          <p:nvSpPr>
            <p:cNvPr id="90" name="Oval 89">
              <a:extLst>
                <a:ext uri="{FF2B5EF4-FFF2-40B4-BE49-F238E27FC236}">
                  <a16:creationId xmlns:a16="http://schemas.microsoft.com/office/drawing/2014/main" id="{A5C26126-7BFA-9B46-8FAC-241A8EF98639}"/>
                </a:ext>
              </a:extLst>
            </p:cNvPr>
            <p:cNvSpPr/>
            <p:nvPr/>
          </p:nvSpPr>
          <p:spPr>
            <a:xfrm>
              <a:off x="2062406" y="1568496"/>
              <a:ext cx="100117" cy="100117"/>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2D94069E-C49B-EF46-984B-31D2DA508EF9}"/>
                </a:ext>
              </a:extLst>
            </p:cNvPr>
            <p:cNvSpPr/>
            <p:nvPr/>
          </p:nvSpPr>
          <p:spPr>
            <a:xfrm>
              <a:off x="2209611"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B1C13DD3-C4BC-2D49-831A-CB17E4160C69}"/>
                </a:ext>
              </a:extLst>
            </p:cNvPr>
            <p:cNvSpPr/>
            <p:nvPr/>
          </p:nvSpPr>
          <p:spPr>
            <a:xfrm>
              <a:off x="2356816"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860E7CD9-C8AC-2E45-A420-B52669C143FC}"/>
                </a:ext>
              </a:extLst>
            </p:cNvPr>
            <p:cNvSpPr/>
            <p:nvPr/>
          </p:nvSpPr>
          <p:spPr>
            <a:xfrm>
              <a:off x="2504021" y="1568496"/>
              <a:ext cx="100117" cy="100117"/>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BDE407DB-EB0C-DE4A-81B0-6879C3CD9DD4}"/>
                </a:ext>
              </a:extLst>
            </p:cNvPr>
            <p:cNvSpPr/>
            <p:nvPr/>
          </p:nvSpPr>
          <p:spPr>
            <a:xfrm>
              <a:off x="2651226" y="1568496"/>
              <a:ext cx="100117" cy="100117"/>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D13E4B56-93AA-064C-A474-F57318DDEF5E}"/>
                </a:ext>
              </a:extLst>
            </p:cNvPr>
            <p:cNvSpPr/>
            <p:nvPr/>
          </p:nvSpPr>
          <p:spPr>
            <a:xfrm>
              <a:off x="2798431"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E2D56FC2-2296-5446-B787-593CCB9B4DC9}"/>
                </a:ext>
              </a:extLst>
            </p:cNvPr>
            <p:cNvSpPr/>
            <p:nvPr/>
          </p:nvSpPr>
          <p:spPr>
            <a:xfrm>
              <a:off x="2945636"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3AEEFB8F-EE7A-BD41-9477-8AED12E7147A}"/>
                </a:ext>
              </a:extLst>
            </p:cNvPr>
            <p:cNvSpPr/>
            <p:nvPr/>
          </p:nvSpPr>
          <p:spPr>
            <a:xfrm>
              <a:off x="3092841" y="1568496"/>
              <a:ext cx="100117" cy="100117"/>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8" name="Rectangle 97">
            <a:extLst>
              <a:ext uri="{FF2B5EF4-FFF2-40B4-BE49-F238E27FC236}">
                <a16:creationId xmlns:a16="http://schemas.microsoft.com/office/drawing/2014/main" id="{6A951EC8-0B7D-9B4B-9769-9E1CD3FB80FB}"/>
              </a:ext>
            </a:extLst>
          </p:cNvPr>
          <p:cNvSpPr/>
          <p:nvPr/>
        </p:nvSpPr>
        <p:spPr>
          <a:xfrm>
            <a:off x="2844894" y="3722485"/>
            <a:ext cx="1288127" cy="246955"/>
          </a:xfrm>
          <a:prstGeom prst="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9" name="Straight Connector 98">
            <a:extLst>
              <a:ext uri="{FF2B5EF4-FFF2-40B4-BE49-F238E27FC236}">
                <a16:creationId xmlns:a16="http://schemas.microsoft.com/office/drawing/2014/main" id="{FE724B3D-014A-854F-B199-1B5FF94BAFA8}"/>
              </a:ext>
            </a:extLst>
          </p:cNvPr>
          <p:cNvCxnSpPr>
            <a:cxnSpLocks/>
          </p:cNvCxnSpPr>
          <p:nvPr/>
        </p:nvCxnSpPr>
        <p:spPr>
          <a:xfrm>
            <a:off x="2350598" y="3849302"/>
            <a:ext cx="494296" cy="0"/>
          </a:xfrm>
          <a:prstGeom prst="line">
            <a:avLst/>
          </a:prstGeom>
          <a:ln/>
        </p:spPr>
        <p:style>
          <a:lnRef idx="2">
            <a:schemeClr val="dk1"/>
          </a:lnRef>
          <a:fillRef idx="0">
            <a:schemeClr val="dk1"/>
          </a:fillRef>
          <a:effectRef idx="1">
            <a:schemeClr val="dk1"/>
          </a:effectRef>
          <a:fontRef idx="minor">
            <a:schemeClr val="tx1"/>
          </a:fontRef>
        </p:style>
      </p:cxnSp>
      <p:sp>
        <p:nvSpPr>
          <p:cNvPr id="100" name="TextBox 99">
            <a:extLst>
              <a:ext uri="{FF2B5EF4-FFF2-40B4-BE49-F238E27FC236}">
                <a16:creationId xmlns:a16="http://schemas.microsoft.com/office/drawing/2014/main" id="{5E9ACE95-14BD-C940-BEB3-0476F210696C}"/>
              </a:ext>
            </a:extLst>
          </p:cNvPr>
          <p:cNvSpPr txBox="1"/>
          <p:nvPr/>
        </p:nvSpPr>
        <p:spPr>
          <a:xfrm>
            <a:off x="4340706" y="3673241"/>
            <a:ext cx="4168868" cy="276999"/>
          </a:xfrm>
          <a:prstGeom prst="rect">
            <a:avLst/>
          </a:prstGeom>
          <a:noFill/>
        </p:spPr>
        <p:txBody>
          <a:bodyPr wrap="square" rtlCol="0">
            <a:spAutoFit/>
          </a:bodyPr>
          <a:lstStyle/>
          <a:p>
            <a:r>
              <a:rPr lang="en-US" sz="1200" dirty="0"/>
              <a:t>GPS OK and Accurate &lt;3m  / ILS Area Active Network Connected</a:t>
            </a:r>
          </a:p>
        </p:txBody>
      </p:sp>
      <p:sp>
        <p:nvSpPr>
          <p:cNvPr id="101" name="TextBox 100">
            <a:extLst>
              <a:ext uri="{FF2B5EF4-FFF2-40B4-BE49-F238E27FC236}">
                <a16:creationId xmlns:a16="http://schemas.microsoft.com/office/drawing/2014/main" id="{1323F675-FB5A-0D4F-96EF-1C7710BF01D7}"/>
              </a:ext>
            </a:extLst>
          </p:cNvPr>
          <p:cNvSpPr txBox="1"/>
          <p:nvPr/>
        </p:nvSpPr>
        <p:spPr>
          <a:xfrm>
            <a:off x="4046296" y="4217531"/>
            <a:ext cx="590226" cy="253916"/>
          </a:xfrm>
          <a:prstGeom prst="rect">
            <a:avLst/>
          </a:prstGeom>
          <a:noFill/>
        </p:spPr>
        <p:txBody>
          <a:bodyPr wrap="none" rtlCol="0">
            <a:spAutoFit/>
          </a:bodyPr>
          <a:lstStyle/>
          <a:p>
            <a:r>
              <a:rPr lang="en-US" sz="1050" dirty="0">
                <a:solidFill>
                  <a:schemeClr val="bg1"/>
                </a:solidFill>
              </a:rPr>
              <a:t>45MPH</a:t>
            </a:r>
          </a:p>
        </p:txBody>
      </p:sp>
      <p:grpSp>
        <p:nvGrpSpPr>
          <p:cNvPr id="102" name="Group 101">
            <a:extLst>
              <a:ext uri="{FF2B5EF4-FFF2-40B4-BE49-F238E27FC236}">
                <a16:creationId xmlns:a16="http://schemas.microsoft.com/office/drawing/2014/main" id="{67B7C388-9E6B-3F4E-967F-B23CF7859C1E}"/>
              </a:ext>
            </a:extLst>
          </p:cNvPr>
          <p:cNvGrpSpPr/>
          <p:nvPr/>
        </p:nvGrpSpPr>
        <p:grpSpPr>
          <a:xfrm>
            <a:off x="2947226" y="4299119"/>
            <a:ext cx="1130552" cy="100117"/>
            <a:chOff x="2062406" y="1568496"/>
            <a:chExt cx="1130552" cy="100117"/>
          </a:xfrm>
        </p:grpSpPr>
        <p:sp>
          <p:nvSpPr>
            <p:cNvPr id="103" name="Oval 102">
              <a:extLst>
                <a:ext uri="{FF2B5EF4-FFF2-40B4-BE49-F238E27FC236}">
                  <a16:creationId xmlns:a16="http://schemas.microsoft.com/office/drawing/2014/main" id="{C3607BEF-BE3F-6649-9019-E79084E289CD}"/>
                </a:ext>
              </a:extLst>
            </p:cNvPr>
            <p:cNvSpPr/>
            <p:nvPr/>
          </p:nvSpPr>
          <p:spPr>
            <a:xfrm>
              <a:off x="2062406" y="1568496"/>
              <a:ext cx="100117" cy="100117"/>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532C32AE-FA7E-2842-B881-97E6ADE94772}"/>
                </a:ext>
              </a:extLst>
            </p:cNvPr>
            <p:cNvSpPr/>
            <p:nvPr/>
          </p:nvSpPr>
          <p:spPr>
            <a:xfrm>
              <a:off x="2209611"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E09DF351-2565-354B-990C-7C732EC2C318}"/>
                </a:ext>
              </a:extLst>
            </p:cNvPr>
            <p:cNvSpPr/>
            <p:nvPr/>
          </p:nvSpPr>
          <p:spPr>
            <a:xfrm>
              <a:off x="2356816"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A87EDE7-858C-D442-881A-3384BB390732}"/>
                </a:ext>
              </a:extLst>
            </p:cNvPr>
            <p:cNvSpPr/>
            <p:nvPr/>
          </p:nvSpPr>
          <p:spPr>
            <a:xfrm>
              <a:off x="2504021"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5E59AC8C-6B20-0C4C-843C-55D216280A88}"/>
                </a:ext>
              </a:extLst>
            </p:cNvPr>
            <p:cNvSpPr/>
            <p:nvPr/>
          </p:nvSpPr>
          <p:spPr>
            <a:xfrm>
              <a:off x="2651226"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804BF7EE-51F7-B749-AF50-1F2191A3B481}"/>
                </a:ext>
              </a:extLst>
            </p:cNvPr>
            <p:cNvSpPr/>
            <p:nvPr/>
          </p:nvSpPr>
          <p:spPr>
            <a:xfrm>
              <a:off x="2798431"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A4E8123-5FC8-0142-A87E-8EDCCC878985}"/>
                </a:ext>
              </a:extLst>
            </p:cNvPr>
            <p:cNvSpPr/>
            <p:nvPr/>
          </p:nvSpPr>
          <p:spPr>
            <a:xfrm>
              <a:off x="2945636"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CE80E80-0C33-5C4C-BF9A-FC71B21DB54A}"/>
                </a:ext>
              </a:extLst>
            </p:cNvPr>
            <p:cNvSpPr/>
            <p:nvPr/>
          </p:nvSpPr>
          <p:spPr>
            <a:xfrm>
              <a:off x="3092841" y="1568496"/>
              <a:ext cx="100117" cy="100117"/>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1" name="Rectangle 110">
            <a:extLst>
              <a:ext uri="{FF2B5EF4-FFF2-40B4-BE49-F238E27FC236}">
                <a16:creationId xmlns:a16="http://schemas.microsoft.com/office/drawing/2014/main" id="{6FF7703C-F998-6D4A-8B7C-B30908C8011B}"/>
              </a:ext>
            </a:extLst>
          </p:cNvPr>
          <p:cNvSpPr/>
          <p:nvPr/>
        </p:nvSpPr>
        <p:spPr>
          <a:xfrm>
            <a:off x="2860500" y="4232375"/>
            <a:ext cx="1288127" cy="246955"/>
          </a:xfrm>
          <a:prstGeom prst="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2" name="Straight Connector 111">
            <a:extLst>
              <a:ext uri="{FF2B5EF4-FFF2-40B4-BE49-F238E27FC236}">
                <a16:creationId xmlns:a16="http://schemas.microsoft.com/office/drawing/2014/main" id="{B34BE04B-7FC8-524C-AE59-3D6C6E8ECF1F}"/>
              </a:ext>
            </a:extLst>
          </p:cNvPr>
          <p:cNvCxnSpPr>
            <a:cxnSpLocks/>
          </p:cNvCxnSpPr>
          <p:nvPr/>
        </p:nvCxnSpPr>
        <p:spPr>
          <a:xfrm>
            <a:off x="2366204" y="4359192"/>
            <a:ext cx="494296" cy="0"/>
          </a:xfrm>
          <a:prstGeom prst="line">
            <a:avLst/>
          </a:prstGeom>
          <a:ln/>
        </p:spPr>
        <p:style>
          <a:lnRef idx="2">
            <a:schemeClr val="dk1"/>
          </a:lnRef>
          <a:fillRef idx="0">
            <a:schemeClr val="dk1"/>
          </a:fillRef>
          <a:effectRef idx="1">
            <a:schemeClr val="dk1"/>
          </a:effectRef>
          <a:fontRef idx="minor">
            <a:schemeClr val="tx1"/>
          </a:fontRef>
        </p:style>
      </p:cxnSp>
      <p:sp>
        <p:nvSpPr>
          <p:cNvPr id="115" name="TextBox 114">
            <a:extLst>
              <a:ext uri="{FF2B5EF4-FFF2-40B4-BE49-F238E27FC236}">
                <a16:creationId xmlns:a16="http://schemas.microsoft.com/office/drawing/2014/main" id="{1A79006A-B9AB-6147-95E8-B9B30FCB8855}"/>
              </a:ext>
            </a:extLst>
          </p:cNvPr>
          <p:cNvSpPr txBox="1"/>
          <p:nvPr/>
        </p:nvSpPr>
        <p:spPr>
          <a:xfrm>
            <a:off x="4340706" y="4230098"/>
            <a:ext cx="3695873" cy="276999"/>
          </a:xfrm>
          <a:prstGeom prst="rect">
            <a:avLst/>
          </a:prstGeom>
          <a:noFill/>
        </p:spPr>
        <p:txBody>
          <a:bodyPr wrap="square" rtlCol="0">
            <a:spAutoFit/>
          </a:bodyPr>
          <a:lstStyle/>
          <a:p>
            <a:r>
              <a:rPr lang="en-US" sz="1200" dirty="0"/>
              <a:t>Vehicle Approaching Hold Short 30’ Area</a:t>
            </a:r>
          </a:p>
        </p:txBody>
      </p:sp>
      <p:sp>
        <p:nvSpPr>
          <p:cNvPr id="116" name="TextBox 115">
            <a:extLst>
              <a:ext uri="{FF2B5EF4-FFF2-40B4-BE49-F238E27FC236}">
                <a16:creationId xmlns:a16="http://schemas.microsoft.com/office/drawing/2014/main" id="{C6DEEDC8-EFC1-D943-B249-5AAEFABAFE47}"/>
              </a:ext>
            </a:extLst>
          </p:cNvPr>
          <p:cNvSpPr txBox="1"/>
          <p:nvPr/>
        </p:nvSpPr>
        <p:spPr>
          <a:xfrm>
            <a:off x="4046296" y="4723822"/>
            <a:ext cx="590226" cy="253916"/>
          </a:xfrm>
          <a:prstGeom prst="rect">
            <a:avLst/>
          </a:prstGeom>
          <a:noFill/>
        </p:spPr>
        <p:txBody>
          <a:bodyPr wrap="none" rtlCol="0">
            <a:spAutoFit/>
          </a:bodyPr>
          <a:lstStyle/>
          <a:p>
            <a:r>
              <a:rPr lang="en-US" sz="1050" dirty="0">
                <a:solidFill>
                  <a:schemeClr val="bg1"/>
                </a:solidFill>
              </a:rPr>
              <a:t>45MPH</a:t>
            </a:r>
          </a:p>
        </p:txBody>
      </p:sp>
      <p:grpSp>
        <p:nvGrpSpPr>
          <p:cNvPr id="117" name="Group 116">
            <a:extLst>
              <a:ext uri="{FF2B5EF4-FFF2-40B4-BE49-F238E27FC236}">
                <a16:creationId xmlns:a16="http://schemas.microsoft.com/office/drawing/2014/main" id="{E4AC3B95-3C61-1141-BB06-62170B8BB874}"/>
              </a:ext>
            </a:extLst>
          </p:cNvPr>
          <p:cNvGrpSpPr/>
          <p:nvPr/>
        </p:nvGrpSpPr>
        <p:grpSpPr>
          <a:xfrm>
            <a:off x="2947226" y="4805410"/>
            <a:ext cx="1130552" cy="100117"/>
            <a:chOff x="2062406" y="1568496"/>
            <a:chExt cx="1130552" cy="100117"/>
          </a:xfrm>
        </p:grpSpPr>
        <p:sp>
          <p:nvSpPr>
            <p:cNvPr id="118" name="Oval 117">
              <a:extLst>
                <a:ext uri="{FF2B5EF4-FFF2-40B4-BE49-F238E27FC236}">
                  <a16:creationId xmlns:a16="http://schemas.microsoft.com/office/drawing/2014/main" id="{46CA4ADC-B9A6-5644-A396-C082BE896191}"/>
                </a:ext>
              </a:extLst>
            </p:cNvPr>
            <p:cNvSpPr/>
            <p:nvPr/>
          </p:nvSpPr>
          <p:spPr>
            <a:xfrm>
              <a:off x="2062406" y="1568496"/>
              <a:ext cx="100117" cy="10011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C789D89A-6709-9249-875D-419AC363B3F4}"/>
                </a:ext>
              </a:extLst>
            </p:cNvPr>
            <p:cNvSpPr/>
            <p:nvPr/>
          </p:nvSpPr>
          <p:spPr>
            <a:xfrm>
              <a:off x="2209611"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AB18AB67-DB3F-1042-9557-8DEE36CBC80F}"/>
                </a:ext>
              </a:extLst>
            </p:cNvPr>
            <p:cNvSpPr/>
            <p:nvPr/>
          </p:nvSpPr>
          <p:spPr>
            <a:xfrm>
              <a:off x="2356816"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3B84E59E-3F72-FF42-AE3D-5F58794EF356}"/>
                </a:ext>
              </a:extLst>
            </p:cNvPr>
            <p:cNvSpPr/>
            <p:nvPr/>
          </p:nvSpPr>
          <p:spPr>
            <a:xfrm>
              <a:off x="2504021"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95A6762D-E49B-EE42-8DAA-D9688F6F1BAF}"/>
                </a:ext>
              </a:extLst>
            </p:cNvPr>
            <p:cNvSpPr/>
            <p:nvPr/>
          </p:nvSpPr>
          <p:spPr>
            <a:xfrm>
              <a:off x="2651226"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289A83BB-CC05-CA45-A34E-723A91CC85C9}"/>
                </a:ext>
              </a:extLst>
            </p:cNvPr>
            <p:cNvSpPr/>
            <p:nvPr/>
          </p:nvSpPr>
          <p:spPr>
            <a:xfrm>
              <a:off x="2798431"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CA6ED947-88FF-8342-B697-7463089CC6A2}"/>
                </a:ext>
              </a:extLst>
            </p:cNvPr>
            <p:cNvSpPr/>
            <p:nvPr/>
          </p:nvSpPr>
          <p:spPr>
            <a:xfrm>
              <a:off x="2945636"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028B3BF9-1853-4D49-B98C-92AC3C23F4EB}"/>
                </a:ext>
              </a:extLst>
            </p:cNvPr>
            <p:cNvSpPr/>
            <p:nvPr/>
          </p:nvSpPr>
          <p:spPr>
            <a:xfrm>
              <a:off x="3092841" y="1568496"/>
              <a:ext cx="100117" cy="10011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6" name="Rectangle 125">
            <a:extLst>
              <a:ext uri="{FF2B5EF4-FFF2-40B4-BE49-F238E27FC236}">
                <a16:creationId xmlns:a16="http://schemas.microsoft.com/office/drawing/2014/main" id="{7F0A8A6C-90AE-F345-9E75-48E2545E7D1F}"/>
              </a:ext>
            </a:extLst>
          </p:cNvPr>
          <p:cNvSpPr/>
          <p:nvPr/>
        </p:nvSpPr>
        <p:spPr>
          <a:xfrm>
            <a:off x="2860500" y="4738666"/>
            <a:ext cx="1288127" cy="246955"/>
          </a:xfrm>
          <a:prstGeom prst="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7" name="Straight Connector 126">
            <a:extLst>
              <a:ext uri="{FF2B5EF4-FFF2-40B4-BE49-F238E27FC236}">
                <a16:creationId xmlns:a16="http://schemas.microsoft.com/office/drawing/2014/main" id="{9290DDE6-D307-F346-BD8D-B76306504238}"/>
              </a:ext>
            </a:extLst>
          </p:cNvPr>
          <p:cNvCxnSpPr>
            <a:cxnSpLocks/>
          </p:cNvCxnSpPr>
          <p:nvPr/>
        </p:nvCxnSpPr>
        <p:spPr>
          <a:xfrm>
            <a:off x="2366204" y="4865483"/>
            <a:ext cx="494296" cy="0"/>
          </a:xfrm>
          <a:prstGeom prst="line">
            <a:avLst/>
          </a:prstGeom>
          <a:ln/>
        </p:spPr>
        <p:style>
          <a:lnRef idx="2">
            <a:schemeClr val="dk1"/>
          </a:lnRef>
          <a:fillRef idx="0">
            <a:schemeClr val="dk1"/>
          </a:fillRef>
          <a:effectRef idx="1">
            <a:schemeClr val="dk1"/>
          </a:effectRef>
          <a:fontRef idx="minor">
            <a:schemeClr val="tx1"/>
          </a:fontRef>
        </p:style>
      </p:cxnSp>
      <p:sp>
        <p:nvSpPr>
          <p:cNvPr id="129" name="TextBox 128">
            <a:extLst>
              <a:ext uri="{FF2B5EF4-FFF2-40B4-BE49-F238E27FC236}">
                <a16:creationId xmlns:a16="http://schemas.microsoft.com/office/drawing/2014/main" id="{396F04E7-0EAE-C747-AE29-11D0D4115199}"/>
              </a:ext>
            </a:extLst>
          </p:cNvPr>
          <p:cNvSpPr txBox="1"/>
          <p:nvPr/>
        </p:nvSpPr>
        <p:spPr>
          <a:xfrm>
            <a:off x="4340706" y="4736389"/>
            <a:ext cx="3861842" cy="276999"/>
          </a:xfrm>
          <a:prstGeom prst="rect">
            <a:avLst/>
          </a:prstGeom>
          <a:noFill/>
        </p:spPr>
        <p:txBody>
          <a:bodyPr wrap="square" rtlCol="0">
            <a:spAutoFit/>
          </a:bodyPr>
          <a:lstStyle/>
          <a:p>
            <a:r>
              <a:rPr lang="en-US" sz="1200" dirty="0"/>
              <a:t>Vehicle Approaching RSA</a:t>
            </a:r>
          </a:p>
        </p:txBody>
      </p:sp>
      <p:sp>
        <p:nvSpPr>
          <p:cNvPr id="133" name="TextBox 132">
            <a:extLst>
              <a:ext uri="{FF2B5EF4-FFF2-40B4-BE49-F238E27FC236}">
                <a16:creationId xmlns:a16="http://schemas.microsoft.com/office/drawing/2014/main" id="{225932C5-9A1A-BE4B-94F0-D5F1A5551C0E}"/>
              </a:ext>
            </a:extLst>
          </p:cNvPr>
          <p:cNvSpPr txBox="1"/>
          <p:nvPr/>
        </p:nvSpPr>
        <p:spPr>
          <a:xfrm>
            <a:off x="3322226" y="3513815"/>
            <a:ext cx="330540" cy="246221"/>
          </a:xfrm>
          <a:prstGeom prst="rect">
            <a:avLst/>
          </a:prstGeom>
          <a:noFill/>
        </p:spPr>
        <p:txBody>
          <a:bodyPr wrap="none" rtlCol="0">
            <a:spAutoFit/>
          </a:bodyPr>
          <a:lstStyle/>
          <a:p>
            <a:r>
              <a:rPr lang="en-US" sz="1000" dirty="0"/>
              <a:t>ILS</a:t>
            </a:r>
          </a:p>
        </p:txBody>
      </p:sp>
      <p:sp>
        <p:nvSpPr>
          <p:cNvPr id="162" name="TextBox 161">
            <a:extLst>
              <a:ext uri="{FF2B5EF4-FFF2-40B4-BE49-F238E27FC236}">
                <a16:creationId xmlns:a16="http://schemas.microsoft.com/office/drawing/2014/main" id="{DB000F44-2C1F-BA41-96C6-3D5F3401FCF3}"/>
              </a:ext>
            </a:extLst>
          </p:cNvPr>
          <p:cNvSpPr txBox="1"/>
          <p:nvPr/>
        </p:nvSpPr>
        <p:spPr>
          <a:xfrm>
            <a:off x="4049818" y="5177343"/>
            <a:ext cx="590226" cy="253916"/>
          </a:xfrm>
          <a:prstGeom prst="rect">
            <a:avLst/>
          </a:prstGeom>
          <a:noFill/>
        </p:spPr>
        <p:txBody>
          <a:bodyPr wrap="none" rtlCol="0">
            <a:spAutoFit/>
          </a:bodyPr>
          <a:lstStyle/>
          <a:p>
            <a:r>
              <a:rPr lang="en-US" sz="1050" dirty="0">
                <a:solidFill>
                  <a:schemeClr val="bg1"/>
                </a:solidFill>
              </a:rPr>
              <a:t>45MPH</a:t>
            </a:r>
          </a:p>
        </p:txBody>
      </p:sp>
      <p:grpSp>
        <p:nvGrpSpPr>
          <p:cNvPr id="163" name="Group 162">
            <a:extLst>
              <a:ext uri="{FF2B5EF4-FFF2-40B4-BE49-F238E27FC236}">
                <a16:creationId xmlns:a16="http://schemas.microsoft.com/office/drawing/2014/main" id="{53D7CF36-DD46-164B-938E-684F0C9617AB}"/>
              </a:ext>
            </a:extLst>
          </p:cNvPr>
          <p:cNvGrpSpPr/>
          <p:nvPr/>
        </p:nvGrpSpPr>
        <p:grpSpPr>
          <a:xfrm>
            <a:off x="2950748" y="5258931"/>
            <a:ext cx="1130552" cy="100117"/>
            <a:chOff x="2062406" y="1568496"/>
            <a:chExt cx="1130552" cy="100117"/>
          </a:xfrm>
        </p:grpSpPr>
        <p:sp>
          <p:nvSpPr>
            <p:cNvPr id="164" name="Oval 163">
              <a:extLst>
                <a:ext uri="{FF2B5EF4-FFF2-40B4-BE49-F238E27FC236}">
                  <a16:creationId xmlns:a16="http://schemas.microsoft.com/office/drawing/2014/main" id="{5A24FF23-DBF1-8C43-BEC0-21FF3E59D039}"/>
                </a:ext>
              </a:extLst>
            </p:cNvPr>
            <p:cNvSpPr/>
            <p:nvPr/>
          </p:nvSpPr>
          <p:spPr>
            <a:xfrm>
              <a:off x="2062406" y="1568496"/>
              <a:ext cx="100117" cy="100117"/>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CE08F3D3-941A-AF44-8921-55BE56F7730B}"/>
                </a:ext>
              </a:extLst>
            </p:cNvPr>
            <p:cNvSpPr/>
            <p:nvPr/>
          </p:nvSpPr>
          <p:spPr>
            <a:xfrm>
              <a:off x="2209611" y="1568496"/>
              <a:ext cx="100117" cy="100117"/>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D5D6D60C-0673-9942-904E-DCAA647B5C61}"/>
                </a:ext>
              </a:extLst>
            </p:cNvPr>
            <p:cNvSpPr/>
            <p:nvPr/>
          </p:nvSpPr>
          <p:spPr>
            <a:xfrm>
              <a:off x="2356816" y="1568496"/>
              <a:ext cx="100117" cy="100117"/>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D2FAC7F8-5761-5046-99E7-3CAF22D6A680}"/>
                </a:ext>
              </a:extLst>
            </p:cNvPr>
            <p:cNvSpPr/>
            <p:nvPr/>
          </p:nvSpPr>
          <p:spPr>
            <a:xfrm>
              <a:off x="2504021" y="1568496"/>
              <a:ext cx="100117" cy="100117"/>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0E61EAA0-291B-6C4E-AB74-D75F70A533F6}"/>
                </a:ext>
              </a:extLst>
            </p:cNvPr>
            <p:cNvSpPr/>
            <p:nvPr/>
          </p:nvSpPr>
          <p:spPr>
            <a:xfrm>
              <a:off x="2651226" y="1568496"/>
              <a:ext cx="100117" cy="100117"/>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6574234F-991C-7047-B3B4-52208D216295}"/>
                </a:ext>
              </a:extLst>
            </p:cNvPr>
            <p:cNvSpPr/>
            <p:nvPr/>
          </p:nvSpPr>
          <p:spPr>
            <a:xfrm>
              <a:off x="2798431" y="1568496"/>
              <a:ext cx="100117" cy="100117"/>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F8EBE093-0DF4-A44E-A6C1-99916212CF57}"/>
                </a:ext>
              </a:extLst>
            </p:cNvPr>
            <p:cNvSpPr/>
            <p:nvPr/>
          </p:nvSpPr>
          <p:spPr>
            <a:xfrm>
              <a:off x="2945636" y="1568496"/>
              <a:ext cx="100117" cy="100117"/>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726A2856-3B01-9948-A4E3-6D41541BF52D}"/>
                </a:ext>
              </a:extLst>
            </p:cNvPr>
            <p:cNvSpPr/>
            <p:nvPr/>
          </p:nvSpPr>
          <p:spPr>
            <a:xfrm>
              <a:off x="3092841" y="1568496"/>
              <a:ext cx="100117" cy="100117"/>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2" name="Rectangle 171">
            <a:extLst>
              <a:ext uri="{FF2B5EF4-FFF2-40B4-BE49-F238E27FC236}">
                <a16:creationId xmlns:a16="http://schemas.microsoft.com/office/drawing/2014/main" id="{A232AACA-5F78-594C-8B85-F10078A7CB39}"/>
              </a:ext>
            </a:extLst>
          </p:cNvPr>
          <p:cNvSpPr/>
          <p:nvPr/>
        </p:nvSpPr>
        <p:spPr>
          <a:xfrm>
            <a:off x="2864022" y="5192187"/>
            <a:ext cx="1288127" cy="246955"/>
          </a:xfrm>
          <a:prstGeom prst="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3" name="Straight Connector 172">
            <a:extLst>
              <a:ext uri="{FF2B5EF4-FFF2-40B4-BE49-F238E27FC236}">
                <a16:creationId xmlns:a16="http://schemas.microsoft.com/office/drawing/2014/main" id="{A650A83D-11F3-604B-8160-2B91E8B57DB3}"/>
              </a:ext>
            </a:extLst>
          </p:cNvPr>
          <p:cNvCxnSpPr>
            <a:cxnSpLocks/>
          </p:cNvCxnSpPr>
          <p:nvPr/>
        </p:nvCxnSpPr>
        <p:spPr>
          <a:xfrm>
            <a:off x="2369726" y="5319004"/>
            <a:ext cx="494296" cy="0"/>
          </a:xfrm>
          <a:prstGeom prst="line">
            <a:avLst/>
          </a:prstGeom>
          <a:ln/>
        </p:spPr>
        <p:style>
          <a:lnRef idx="2">
            <a:schemeClr val="dk1"/>
          </a:lnRef>
          <a:fillRef idx="0">
            <a:schemeClr val="dk1"/>
          </a:fillRef>
          <a:effectRef idx="1">
            <a:schemeClr val="dk1"/>
          </a:effectRef>
          <a:fontRef idx="minor">
            <a:schemeClr val="tx1"/>
          </a:fontRef>
        </p:style>
      </p:cxnSp>
      <p:sp>
        <p:nvSpPr>
          <p:cNvPr id="176" name="TextBox 175">
            <a:extLst>
              <a:ext uri="{FF2B5EF4-FFF2-40B4-BE49-F238E27FC236}">
                <a16:creationId xmlns:a16="http://schemas.microsoft.com/office/drawing/2014/main" id="{3EDE08CD-E499-F04E-AFAD-76E871CD441A}"/>
              </a:ext>
            </a:extLst>
          </p:cNvPr>
          <p:cNvSpPr txBox="1"/>
          <p:nvPr/>
        </p:nvSpPr>
        <p:spPr>
          <a:xfrm>
            <a:off x="4344228" y="5189910"/>
            <a:ext cx="3695873" cy="276999"/>
          </a:xfrm>
          <a:prstGeom prst="rect">
            <a:avLst/>
          </a:prstGeom>
          <a:noFill/>
        </p:spPr>
        <p:txBody>
          <a:bodyPr wrap="square" rtlCol="0">
            <a:spAutoFit/>
          </a:bodyPr>
          <a:lstStyle/>
          <a:p>
            <a:r>
              <a:rPr lang="en-US" sz="1200" dirty="0"/>
              <a:t>Vehicle Inside Hold Short 30’ Area</a:t>
            </a:r>
          </a:p>
        </p:txBody>
      </p:sp>
      <p:sp>
        <p:nvSpPr>
          <p:cNvPr id="177" name="TextBox 176">
            <a:extLst>
              <a:ext uri="{FF2B5EF4-FFF2-40B4-BE49-F238E27FC236}">
                <a16:creationId xmlns:a16="http://schemas.microsoft.com/office/drawing/2014/main" id="{7DBF8E61-ACE9-1F4E-BC36-6096D6957487}"/>
              </a:ext>
            </a:extLst>
          </p:cNvPr>
          <p:cNvSpPr txBox="1"/>
          <p:nvPr/>
        </p:nvSpPr>
        <p:spPr>
          <a:xfrm>
            <a:off x="4049818" y="5683634"/>
            <a:ext cx="590226" cy="253916"/>
          </a:xfrm>
          <a:prstGeom prst="rect">
            <a:avLst/>
          </a:prstGeom>
          <a:noFill/>
        </p:spPr>
        <p:txBody>
          <a:bodyPr wrap="none" rtlCol="0">
            <a:spAutoFit/>
          </a:bodyPr>
          <a:lstStyle/>
          <a:p>
            <a:r>
              <a:rPr lang="en-US" sz="1050" dirty="0">
                <a:solidFill>
                  <a:schemeClr val="bg1"/>
                </a:solidFill>
              </a:rPr>
              <a:t>45MPH</a:t>
            </a:r>
          </a:p>
        </p:txBody>
      </p:sp>
      <p:grpSp>
        <p:nvGrpSpPr>
          <p:cNvPr id="178" name="Group 177">
            <a:extLst>
              <a:ext uri="{FF2B5EF4-FFF2-40B4-BE49-F238E27FC236}">
                <a16:creationId xmlns:a16="http://schemas.microsoft.com/office/drawing/2014/main" id="{669767DF-C2B0-364D-ADB7-80772FB88398}"/>
              </a:ext>
            </a:extLst>
          </p:cNvPr>
          <p:cNvGrpSpPr/>
          <p:nvPr/>
        </p:nvGrpSpPr>
        <p:grpSpPr>
          <a:xfrm>
            <a:off x="2950748" y="5765222"/>
            <a:ext cx="1130552" cy="100117"/>
            <a:chOff x="2062406" y="1568496"/>
            <a:chExt cx="1130552" cy="100117"/>
          </a:xfrm>
        </p:grpSpPr>
        <p:sp>
          <p:nvSpPr>
            <p:cNvPr id="179" name="Oval 178">
              <a:extLst>
                <a:ext uri="{FF2B5EF4-FFF2-40B4-BE49-F238E27FC236}">
                  <a16:creationId xmlns:a16="http://schemas.microsoft.com/office/drawing/2014/main" id="{84DF9558-6F6C-7045-9A6F-2EE75703DD8B}"/>
                </a:ext>
              </a:extLst>
            </p:cNvPr>
            <p:cNvSpPr/>
            <p:nvPr/>
          </p:nvSpPr>
          <p:spPr>
            <a:xfrm>
              <a:off x="2062406" y="1568496"/>
              <a:ext cx="100117" cy="10011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3CBC4467-D5F0-FC4D-964E-15DC12FAAA41}"/>
                </a:ext>
              </a:extLst>
            </p:cNvPr>
            <p:cNvSpPr/>
            <p:nvPr/>
          </p:nvSpPr>
          <p:spPr>
            <a:xfrm>
              <a:off x="2209611" y="1568496"/>
              <a:ext cx="100117" cy="10011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FDEE23D1-4EAA-D541-97F2-A1318EE432EF}"/>
                </a:ext>
              </a:extLst>
            </p:cNvPr>
            <p:cNvSpPr/>
            <p:nvPr/>
          </p:nvSpPr>
          <p:spPr>
            <a:xfrm>
              <a:off x="2356816" y="1568496"/>
              <a:ext cx="100117" cy="10011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BFA3D478-C9BE-5047-ADD2-07B25D780B70}"/>
                </a:ext>
              </a:extLst>
            </p:cNvPr>
            <p:cNvSpPr/>
            <p:nvPr/>
          </p:nvSpPr>
          <p:spPr>
            <a:xfrm>
              <a:off x="2504021" y="1568496"/>
              <a:ext cx="100117" cy="10011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9E05210A-851B-464C-87BD-F0902F4ECA61}"/>
                </a:ext>
              </a:extLst>
            </p:cNvPr>
            <p:cNvSpPr/>
            <p:nvPr/>
          </p:nvSpPr>
          <p:spPr>
            <a:xfrm>
              <a:off x="2651226" y="1568496"/>
              <a:ext cx="100117" cy="10011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D311AB83-620E-A846-9C28-1D10D85DE0DA}"/>
                </a:ext>
              </a:extLst>
            </p:cNvPr>
            <p:cNvSpPr/>
            <p:nvPr/>
          </p:nvSpPr>
          <p:spPr>
            <a:xfrm>
              <a:off x="2798431" y="1568496"/>
              <a:ext cx="100117" cy="10011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5BA47931-38C1-BC40-9634-0606DB7B9CB6}"/>
                </a:ext>
              </a:extLst>
            </p:cNvPr>
            <p:cNvSpPr/>
            <p:nvPr/>
          </p:nvSpPr>
          <p:spPr>
            <a:xfrm>
              <a:off x="2945636" y="1568496"/>
              <a:ext cx="100117" cy="10011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CA2B54EB-1557-9442-B3DE-3BD1B34C66BB}"/>
                </a:ext>
              </a:extLst>
            </p:cNvPr>
            <p:cNvSpPr/>
            <p:nvPr/>
          </p:nvSpPr>
          <p:spPr>
            <a:xfrm>
              <a:off x="3092841" y="1568496"/>
              <a:ext cx="100117" cy="10011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7" name="Rectangle 186">
            <a:extLst>
              <a:ext uri="{FF2B5EF4-FFF2-40B4-BE49-F238E27FC236}">
                <a16:creationId xmlns:a16="http://schemas.microsoft.com/office/drawing/2014/main" id="{6A8387BF-2318-9542-AE97-2043DA813051}"/>
              </a:ext>
            </a:extLst>
          </p:cNvPr>
          <p:cNvSpPr/>
          <p:nvPr/>
        </p:nvSpPr>
        <p:spPr>
          <a:xfrm>
            <a:off x="2864022" y="5698478"/>
            <a:ext cx="1288127" cy="246955"/>
          </a:xfrm>
          <a:prstGeom prst="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8" name="Straight Connector 187">
            <a:extLst>
              <a:ext uri="{FF2B5EF4-FFF2-40B4-BE49-F238E27FC236}">
                <a16:creationId xmlns:a16="http://schemas.microsoft.com/office/drawing/2014/main" id="{573597F7-7493-364F-BF11-E0711AFF1025}"/>
              </a:ext>
            </a:extLst>
          </p:cNvPr>
          <p:cNvCxnSpPr>
            <a:cxnSpLocks/>
          </p:cNvCxnSpPr>
          <p:nvPr/>
        </p:nvCxnSpPr>
        <p:spPr>
          <a:xfrm>
            <a:off x="2369726" y="5825295"/>
            <a:ext cx="494296" cy="0"/>
          </a:xfrm>
          <a:prstGeom prst="line">
            <a:avLst/>
          </a:prstGeom>
          <a:ln/>
        </p:spPr>
        <p:style>
          <a:lnRef idx="2">
            <a:schemeClr val="dk1"/>
          </a:lnRef>
          <a:fillRef idx="0">
            <a:schemeClr val="dk1"/>
          </a:fillRef>
          <a:effectRef idx="1">
            <a:schemeClr val="dk1"/>
          </a:effectRef>
          <a:fontRef idx="minor">
            <a:schemeClr val="tx1"/>
          </a:fontRef>
        </p:style>
      </p:cxnSp>
      <p:sp>
        <p:nvSpPr>
          <p:cNvPr id="190" name="TextBox 189">
            <a:extLst>
              <a:ext uri="{FF2B5EF4-FFF2-40B4-BE49-F238E27FC236}">
                <a16:creationId xmlns:a16="http://schemas.microsoft.com/office/drawing/2014/main" id="{38349520-E8B2-8746-93E4-BDE3BCECB801}"/>
              </a:ext>
            </a:extLst>
          </p:cNvPr>
          <p:cNvSpPr txBox="1"/>
          <p:nvPr/>
        </p:nvSpPr>
        <p:spPr>
          <a:xfrm>
            <a:off x="4344228" y="5696201"/>
            <a:ext cx="3861842" cy="276999"/>
          </a:xfrm>
          <a:prstGeom prst="rect">
            <a:avLst/>
          </a:prstGeom>
          <a:noFill/>
        </p:spPr>
        <p:txBody>
          <a:bodyPr wrap="square" rtlCol="0">
            <a:spAutoFit/>
          </a:bodyPr>
          <a:lstStyle/>
          <a:p>
            <a:r>
              <a:rPr lang="en-US" sz="1200" dirty="0"/>
              <a:t>Vehicle Inside RSA</a:t>
            </a:r>
          </a:p>
        </p:txBody>
      </p:sp>
      <p:sp>
        <p:nvSpPr>
          <p:cNvPr id="192" name="TextBox 191">
            <a:extLst>
              <a:ext uri="{FF2B5EF4-FFF2-40B4-BE49-F238E27FC236}">
                <a16:creationId xmlns:a16="http://schemas.microsoft.com/office/drawing/2014/main" id="{2B081450-BCF6-2341-A1DF-A784274AB9BE}"/>
              </a:ext>
            </a:extLst>
          </p:cNvPr>
          <p:cNvSpPr txBox="1"/>
          <p:nvPr/>
        </p:nvSpPr>
        <p:spPr>
          <a:xfrm>
            <a:off x="670526" y="1292397"/>
            <a:ext cx="514885" cy="246221"/>
          </a:xfrm>
          <a:prstGeom prst="rect">
            <a:avLst/>
          </a:prstGeom>
          <a:noFill/>
        </p:spPr>
        <p:txBody>
          <a:bodyPr wrap="none" rtlCol="0">
            <a:spAutoFit/>
          </a:bodyPr>
          <a:lstStyle/>
          <a:p>
            <a:r>
              <a:rPr lang="en-US" sz="1000" dirty="0"/>
              <a:t>CABLE</a:t>
            </a:r>
          </a:p>
        </p:txBody>
      </p:sp>
      <p:grpSp>
        <p:nvGrpSpPr>
          <p:cNvPr id="194" name="Group 193">
            <a:extLst>
              <a:ext uri="{FF2B5EF4-FFF2-40B4-BE49-F238E27FC236}">
                <a16:creationId xmlns:a16="http://schemas.microsoft.com/office/drawing/2014/main" id="{46666DDE-5114-8346-A6A4-DB0D4218EDAC}"/>
              </a:ext>
            </a:extLst>
          </p:cNvPr>
          <p:cNvGrpSpPr/>
          <p:nvPr/>
        </p:nvGrpSpPr>
        <p:grpSpPr>
          <a:xfrm>
            <a:off x="2911598" y="1931504"/>
            <a:ext cx="1130552" cy="100117"/>
            <a:chOff x="2062406" y="1568496"/>
            <a:chExt cx="1130552" cy="100117"/>
          </a:xfrm>
        </p:grpSpPr>
        <p:sp>
          <p:nvSpPr>
            <p:cNvPr id="195" name="Oval 194">
              <a:extLst>
                <a:ext uri="{FF2B5EF4-FFF2-40B4-BE49-F238E27FC236}">
                  <a16:creationId xmlns:a16="http://schemas.microsoft.com/office/drawing/2014/main" id="{A78DF209-CC2B-B84A-A584-69ACC3F640A5}"/>
                </a:ext>
              </a:extLst>
            </p:cNvPr>
            <p:cNvSpPr/>
            <p:nvPr/>
          </p:nvSpPr>
          <p:spPr>
            <a:xfrm>
              <a:off x="2062406" y="1568496"/>
              <a:ext cx="100117" cy="100117"/>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6" name="Oval 195">
              <a:extLst>
                <a:ext uri="{FF2B5EF4-FFF2-40B4-BE49-F238E27FC236}">
                  <a16:creationId xmlns:a16="http://schemas.microsoft.com/office/drawing/2014/main" id="{98AD0822-6AB0-DE49-887A-18B5DDCEBC0E}"/>
                </a:ext>
              </a:extLst>
            </p:cNvPr>
            <p:cNvSpPr/>
            <p:nvPr/>
          </p:nvSpPr>
          <p:spPr>
            <a:xfrm>
              <a:off x="2209611"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1F2876EA-DBDC-CB4C-85BB-F9BEE11C30A8}"/>
                </a:ext>
              </a:extLst>
            </p:cNvPr>
            <p:cNvSpPr/>
            <p:nvPr/>
          </p:nvSpPr>
          <p:spPr>
            <a:xfrm>
              <a:off x="2356816"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EC5469CF-D0EA-0741-BF45-91DA011C626E}"/>
                </a:ext>
              </a:extLst>
            </p:cNvPr>
            <p:cNvSpPr/>
            <p:nvPr/>
          </p:nvSpPr>
          <p:spPr>
            <a:xfrm>
              <a:off x="2504021"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44190523-7510-AD4E-8CF6-980A58FCB514}"/>
                </a:ext>
              </a:extLst>
            </p:cNvPr>
            <p:cNvSpPr/>
            <p:nvPr/>
          </p:nvSpPr>
          <p:spPr>
            <a:xfrm>
              <a:off x="2651226"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036C6135-885A-674A-921E-F3C10C836622}"/>
                </a:ext>
              </a:extLst>
            </p:cNvPr>
            <p:cNvSpPr/>
            <p:nvPr/>
          </p:nvSpPr>
          <p:spPr>
            <a:xfrm>
              <a:off x="2798431"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97CB04F2-7104-A54F-A0F2-69D649AAD643}"/>
                </a:ext>
              </a:extLst>
            </p:cNvPr>
            <p:cNvSpPr/>
            <p:nvPr/>
          </p:nvSpPr>
          <p:spPr>
            <a:xfrm>
              <a:off x="2945636" y="1568496"/>
              <a:ext cx="100117" cy="100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849E2659-5A90-A540-8CBA-D666B5B0434E}"/>
                </a:ext>
              </a:extLst>
            </p:cNvPr>
            <p:cNvSpPr/>
            <p:nvPr/>
          </p:nvSpPr>
          <p:spPr>
            <a:xfrm>
              <a:off x="3092841" y="1568496"/>
              <a:ext cx="100117" cy="100117"/>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03" name="Rectangle 202">
            <a:extLst>
              <a:ext uri="{FF2B5EF4-FFF2-40B4-BE49-F238E27FC236}">
                <a16:creationId xmlns:a16="http://schemas.microsoft.com/office/drawing/2014/main" id="{54C43881-404C-2C4F-9207-800426479FD8}"/>
              </a:ext>
            </a:extLst>
          </p:cNvPr>
          <p:cNvSpPr/>
          <p:nvPr/>
        </p:nvSpPr>
        <p:spPr>
          <a:xfrm>
            <a:off x="2824872" y="1864760"/>
            <a:ext cx="1288127" cy="246955"/>
          </a:xfrm>
          <a:prstGeom prst="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4" name="Straight Connector 203">
            <a:extLst>
              <a:ext uri="{FF2B5EF4-FFF2-40B4-BE49-F238E27FC236}">
                <a16:creationId xmlns:a16="http://schemas.microsoft.com/office/drawing/2014/main" id="{4CA20963-6543-8F45-B8CB-26531BC28BFE}"/>
              </a:ext>
            </a:extLst>
          </p:cNvPr>
          <p:cNvCxnSpPr>
            <a:cxnSpLocks/>
          </p:cNvCxnSpPr>
          <p:nvPr/>
        </p:nvCxnSpPr>
        <p:spPr>
          <a:xfrm>
            <a:off x="2330576" y="1991577"/>
            <a:ext cx="494296" cy="0"/>
          </a:xfrm>
          <a:prstGeom prst="line">
            <a:avLst/>
          </a:prstGeom>
          <a:ln/>
        </p:spPr>
        <p:style>
          <a:lnRef idx="2">
            <a:schemeClr val="dk1"/>
          </a:lnRef>
          <a:fillRef idx="0">
            <a:schemeClr val="dk1"/>
          </a:fillRef>
          <a:effectRef idx="1">
            <a:schemeClr val="dk1"/>
          </a:effectRef>
          <a:fontRef idx="minor">
            <a:schemeClr val="tx1"/>
          </a:fontRef>
        </p:style>
      </p:cxnSp>
      <p:sp>
        <p:nvSpPr>
          <p:cNvPr id="205" name="TextBox 204">
            <a:extLst>
              <a:ext uri="{FF2B5EF4-FFF2-40B4-BE49-F238E27FC236}">
                <a16:creationId xmlns:a16="http://schemas.microsoft.com/office/drawing/2014/main" id="{86D6DFD5-45FE-954C-85C1-EB775CFF280A}"/>
              </a:ext>
            </a:extLst>
          </p:cNvPr>
          <p:cNvSpPr txBox="1"/>
          <p:nvPr/>
        </p:nvSpPr>
        <p:spPr>
          <a:xfrm>
            <a:off x="3793371" y="1647680"/>
            <a:ext cx="389850" cy="246221"/>
          </a:xfrm>
          <a:prstGeom prst="rect">
            <a:avLst/>
          </a:prstGeom>
          <a:noFill/>
        </p:spPr>
        <p:txBody>
          <a:bodyPr wrap="none" rtlCol="0">
            <a:spAutoFit/>
          </a:bodyPr>
          <a:lstStyle/>
          <a:p>
            <a:r>
              <a:rPr lang="en-US" sz="1000" dirty="0"/>
              <a:t>GPS</a:t>
            </a:r>
          </a:p>
        </p:txBody>
      </p:sp>
      <p:sp>
        <p:nvSpPr>
          <p:cNvPr id="206" name="TextBox 205">
            <a:extLst>
              <a:ext uri="{FF2B5EF4-FFF2-40B4-BE49-F238E27FC236}">
                <a16:creationId xmlns:a16="http://schemas.microsoft.com/office/drawing/2014/main" id="{2A6F0597-FA63-894F-9930-1AE8CA42F818}"/>
              </a:ext>
            </a:extLst>
          </p:cNvPr>
          <p:cNvSpPr txBox="1"/>
          <p:nvPr/>
        </p:nvSpPr>
        <p:spPr>
          <a:xfrm>
            <a:off x="2633242" y="1671856"/>
            <a:ext cx="728084" cy="246221"/>
          </a:xfrm>
          <a:prstGeom prst="rect">
            <a:avLst/>
          </a:prstGeom>
          <a:noFill/>
        </p:spPr>
        <p:txBody>
          <a:bodyPr wrap="none" rtlCol="0">
            <a:spAutoFit/>
          </a:bodyPr>
          <a:lstStyle/>
          <a:p>
            <a:r>
              <a:rPr lang="en-US" sz="1000" dirty="0"/>
              <a:t>NETWORK</a:t>
            </a:r>
          </a:p>
        </p:txBody>
      </p:sp>
      <p:sp>
        <p:nvSpPr>
          <p:cNvPr id="207" name="TextBox 206">
            <a:extLst>
              <a:ext uri="{FF2B5EF4-FFF2-40B4-BE49-F238E27FC236}">
                <a16:creationId xmlns:a16="http://schemas.microsoft.com/office/drawing/2014/main" id="{B8FC2F1A-2C8A-D040-AB85-28AF48D006B6}"/>
              </a:ext>
            </a:extLst>
          </p:cNvPr>
          <p:cNvSpPr txBox="1"/>
          <p:nvPr/>
        </p:nvSpPr>
        <p:spPr>
          <a:xfrm>
            <a:off x="4320684" y="1855560"/>
            <a:ext cx="3695873" cy="276999"/>
          </a:xfrm>
          <a:prstGeom prst="rect">
            <a:avLst/>
          </a:prstGeom>
          <a:noFill/>
        </p:spPr>
        <p:txBody>
          <a:bodyPr wrap="square" rtlCol="0">
            <a:spAutoFit/>
          </a:bodyPr>
          <a:lstStyle/>
          <a:p>
            <a:r>
              <a:rPr lang="en-US" sz="1200" dirty="0"/>
              <a:t>No Lights, unit has no power, or LED disconnected</a:t>
            </a:r>
          </a:p>
        </p:txBody>
      </p:sp>
      <p:sp>
        <p:nvSpPr>
          <p:cNvPr id="193" name="TextBox 192">
            <a:extLst>
              <a:ext uri="{FF2B5EF4-FFF2-40B4-BE49-F238E27FC236}">
                <a16:creationId xmlns:a16="http://schemas.microsoft.com/office/drawing/2014/main" id="{2F4D285C-A1E9-6D4B-82DD-37BD1FFE5FA8}"/>
              </a:ext>
            </a:extLst>
          </p:cNvPr>
          <p:cNvSpPr txBox="1"/>
          <p:nvPr/>
        </p:nvSpPr>
        <p:spPr>
          <a:xfrm>
            <a:off x="3792147" y="2080509"/>
            <a:ext cx="389850" cy="246221"/>
          </a:xfrm>
          <a:prstGeom prst="rect">
            <a:avLst/>
          </a:prstGeom>
          <a:noFill/>
        </p:spPr>
        <p:txBody>
          <a:bodyPr wrap="none" rtlCol="0">
            <a:spAutoFit/>
          </a:bodyPr>
          <a:lstStyle/>
          <a:p>
            <a:r>
              <a:rPr lang="en-US" sz="1000" dirty="0"/>
              <a:t>GPS</a:t>
            </a:r>
          </a:p>
        </p:txBody>
      </p:sp>
      <p:sp>
        <p:nvSpPr>
          <p:cNvPr id="208" name="TextBox 207">
            <a:extLst>
              <a:ext uri="{FF2B5EF4-FFF2-40B4-BE49-F238E27FC236}">
                <a16:creationId xmlns:a16="http://schemas.microsoft.com/office/drawing/2014/main" id="{439D28D0-F978-074F-A286-BA7B83FD8E62}"/>
              </a:ext>
            </a:extLst>
          </p:cNvPr>
          <p:cNvSpPr txBox="1"/>
          <p:nvPr/>
        </p:nvSpPr>
        <p:spPr>
          <a:xfrm>
            <a:off x="2632018" y="2104685"/>
            <a:ext cx="728084" cy="246221"/>
          </a:xfrm>
          <a:prstGeom prst="rect">
            <a:avLst/>
          </a:prstGeom>
          <a:noFill/>
        </p:spPr>
        <p:txBody>
          <a:bodyPr wrap="none" rtlCol="0">
            <a:spAutoFit/>
          </a:bodyPr>
          <a:lstStyle/>
          <a:p>
            <a:r>
              <a:rPr lang="en-US" sz="1000" dirty="0"/>
              <a:t>NETWORK</a:t>
            </a:r>
          </a:p>
        </p:txBody>
      </p:sp>
      <p:sp>
        <p:nvSpPr>
          <p:cNvPr id="209" name="TextBox 208">
            <a:extLst>
              <a:ext uri="{FF2B5EF4-FFF2-40B4-BE49-F238E27FC236}">
                <a16:creationId xmlns:a16="http://schemas.microsoft.com/office/drawing/2014/main" id="{B5BBCF9B-C455-4244-A5D1-81B72495B3B9}"/>
              </a:ext>
            </a:extLst>
          </p:cNvPr>
          <p:cNvSpPr txBox="1"/>
          <p:nvPr/>
        </p:nvSpPr>
        <p:spPr>
          <a:xfrm>
            <a:off x="3793371" y="2549724"/>
            <a:ext cx="389850" cy="246221"/>
          </a:xfrm>
          <a:prstGeom prst="rect">
            <a:avLst/>
          </a:prstGeom>
          <a:noFill/>
        </p:spPr>
        <p:txBody>
          <a:bodyPr wrap="none" rtlCol="0">
            <a:spAutoFit/>
          </a:bodyPr>
          <a:lstStyle/>
          <a:p>
            <a:r>
              <a:rPr lang="en-US" sz="1000" dirty="0"/>
              <a:t>GPS</a:t>
            </a:r>
          </a:p>
        </p:txBody>
      </p:sp>
      <p:sp>
        <p:nvSpPr>
          <p:cNvPr id="210" name="TextBox 209">
            <a:extLst>
              <a:ext uri="{FF2B5EF4-FFF2-40B4-BE49-F238E27FC236}">
                <a16:creationId xmlns:a16="http://schemas.microsoft.com/office/drawing/2014/main" id="{AF873495-ABAD-934E-A15A-F339BC83F315}"/>
              </a:ext>
            </a:extLst>
          </p:cNvPr>
          <p:cNvSpPr txBox="1"/>
          <p:nvPr/>
        </p:nvSpPr>
        <p:spPr>
          <a:xfrm>
            <a:off x="2633242" y="2573900"/>
            <a:ext cx="728084" cy="246221"/>
          </a:xfrm>
          <a:prstGeom prst="rect">
            <a:avLst/>
          </a:prstGeom>
          <a:noFill/>
        </p:spPr>
        <p:txBody>
          <a:bodyPr wrap="none" rtlCol="0">
            <a:spAutoFit/>
          </a:bodyPr>
          <a:lstStyle/>
          <a:p>
            <a:r>
              <a:rPr lang="en-US" sz="1000" dirty="0"/>
              <a:t>NETWORK</a:t>
            </a:r>
          </a:p>
        </p:txBody>
      </p:sp>
      <p:sp>
        <p:nvSpPr>
          <p:cNvPr id="211" name="TextBox 210">
            <a:extLst>
              <a:ext uri="{FF2B5EF4-FFF2-40B4-BE49-F238E27FC236}">
                <a16:creationId xmlns:a16="http://schemas.microsoft.com/office/drawing/2014/main" id="{DB8558CA-E257-2346-AC1B-B2FBF3CE4FD7}"/>
              </a:ext>
            </a:extLst>
          </p:cNvPr>
          <p:cNvSpPr txBox="1"/>
          <p:nvPr/>
        </p:nvSpPr>
        <p:spPr>
          <a:xfrm>
            <a:off x="3792147" y="3015923"/>
            <a:ext cx="389850" cy="246221"/>
          </a:xfrm>
          <a:prstGeom prst="rect">
            <a:avLst/>
          </a:prstGeom>
          <a:noFill/>
        </p:spPr>
        <p:txBody>
          <a:bodyPr wrap="none" rtlCol="0">
            <a:spAutoFit/>
          </a:bodyPr>
          <a:lstStyle/>
          <a:p>
            <a:r>
              <a:rPr lang="en-US" sz="1000" dirty="0"/>
              <a:t>GPS</a:t>
            </a:r>
          </a:p>
        </p:txBody>
      </p:sp>
      <p:sp>
        <p:nvSpPr>
          <p:cNvPr id="212" name="TextBox 211">
            <a:extLst>
              <a:ext uri="{FF2B5EF4-FFF2-40B4-BE49-F238E27FC236}">
                <a16:creationId xmlns:a16="http://schemas.microsoft.com/office/drawing/2014/main" id="{8AB1FBD8-AC57-0C43-A3DF-31578250BF0D}"/>
              </a:ext>
            </a:extLst>
          </p:cNvPr>
          <p:cNvSpPr txBox="1"/>
          <p:nvPr/>
        </p:nvSpPr>
        <p:spPr>
          <a:xfrm>
            <a:off x="2632018" y="3040099"/>
            <a:ext cx="728084" cy="246221"/>
          </a:xfrm>
          <a:prstGeom prst="rect">
            <a:avLst/>
          </a:prstGeom>
          <a:noFill/>
        </p:spPr>
        <p:txBody>
          <a:bodyPr wrap="none" rtlCol="0">
            <a:spAutoFit/>
          </a:bodyPr>
          <a:lstStyle/>
          <a:p>
            <a:r>
              <a:rPr lang="en-US" sz="1000" dirty="0"/>
              <a:t>NETWORK</a:t>
            </a:r>
          </a:p>
        </p:txBody>
      </p:sp>
      <p:sp>
        <p:nvSpPr>
          <p:cNvPr id="213" name="TextBox 212">
            <a:extLst>
              <a:ext uri="{FF2B5EF4-FFF2-40B4-BE49-F238E27FC236}">
                <a16:creationId xmlns:a16="http://schemas.microsoft.com/office/drawing/2014/main" id="{43256FE5-9AA0-5F41-AA28-317F046B0A68}"/>
              </a:ext>
            </a:extLst>
          </p:cNvPr>
          <p:cNvSpPr txBox="1"/>
          <p:nvPr/>
        </p:nvSpPr>
        <p:spPr>
          <a:xfrm>
            <a:off x="3809412" y="3508928"/>
            <a:ext cx="389850" cy="246221"/>
          </a:xfrm>
          <a:prstGeom prst="rect">
            <a:avLst/>
          </a:prstGeom>
          <a:noFill/>
        </p:spPr>
        <p:txBody>
          <a:bodyPr wrap="none" rtlCol="0">
            <a:spAutoFit/>
          </a:bodyPr>
          <a:lstStyle/>
          <a:p>
            <a:r>
              <a:rPr lang="en-US" sz="1000" dirty="0"/>
              <a:t>GPS</a:t>
            </a:r>
          </a:p>
        </p:txBody>
      </p:sp>
      <p:sp>
        <p:nvSpPr>
          <p:cNvPr id="214" name="TextBox 213">
            <a:extLst>
              <a:ext uri="{FF2B5EF4-FFF2-40B4-BE49-F238E27FC236}">
                <a16:creationId xmlns:a16="http://schemas.microsoft.com/office/drawing/2014/main" id="{9A6DB454-08CD-6E4E-99A2-7E23640A5DCE}"/>
              </a:ext>
            </a:extLst>
          </p:cNvPr>
          <p:cNvSpPr txBox="1"/>
          <p:nvPr/>
        </p:nvSpPr>
        <p:spPr>
          <a:xfrm>
            <a:off x="2649283" y="3533104"/>
            <a:ext cx="728084" cy="246221"/>
          </a:xfrm>
          <a:prstGeom prst="rect">
            <a:avLst/>
          </a:prstGeom>
          <a:noFill/>
        </p:spPr>
        <p:txBody>
          <a:bodyPr wrap="none" rtlCol="0">
            <a:spAutoFit/>
          </a:bodyPr>
          <a:lstStyle/>
          <a:p>
            <a:r>
              <a:rPr lang="en-US" sz="1000" dirty="0"/>
              <a:t>NETWORK</a:t>
            </a:r>
          </a:p>
        </p:txBody>
      </p:sp>
      <p:sp>
        <p:nvSpPr>
          <p:cNvPr id="3" name="Rectangle 2">
            <a:extLst>
              <a:ext uri="{FF2B5EF4-FFF2-40B4-BE49-F238E27FC236}">
                <a16:creationId xmlns:a16="http://schemas.microsoft.com/office/drawing/2014/main" id="{75C42BA1-DD39-542F-8D77-02A4CAEDAED4}"/>
              </a:ext>
            </a:extLst>
          </p:cNvPr>
          <p:cNvSpPr/>
          <p:nvPr/>
        </p:nvSpPr>
        <p:spPr>
          <a:xfrm>
            <a:off x="2205425" y="2139436"/>
            <a:ext cx="6449721" cy="477385"/>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E56D3FA-CEE0-DFFA-2FDC-E51EC3AE0F7C}"/>
              </a:ext>
            </a:extLst>
          </p:cNvPr>
          <p:cNvSpPr/>
          <p:nvPr/>
        </p:nvSpPr>
        <p:spPr>
          <a:xfrm>
            <a:off x="2205425" y="3552810"/>
            <a:ext cx="6449721" cy="477385"/>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A1D1636-5613-B2A8-8A86-B81731C0D40D}"/>
              </a:ext>
            </a:extLst>
          </p:cNvPr>
          <p:cNvSpPr txBox="1"/>
          <p:nvPr/>
        </p:nvSpPr>
        <p:spPr>
          <a:xfrm>
            <a:off x="256897" y="2505723"/>
            <a:ext cx="1851382" cy="1200329"/>
          </a:xfrm>
          <a:prstGeom prst="rect">
            <a:avLst/>
          </a:prstGeom>
          <a:noFill/>
          <a:ln w="38100">
            <a:solidFill>
              <a:srgbClr val="00B050"/>
            </a:solidFill>
          </a:ln>
        </p:spPr>
        <p:txBody>
          <a:bodyPr wrap="square" rtlCol="0">
            <a:spAutoFit/>
          </a:bodyPr>
          <a:lstStyle/>
          <a:p>
            <a:r>
              <a:rPr lang="en-US" dirty="0"/>
              <a:t>These light patterns indicate system is working properly</a:t>
            </a:r>
          </a:p>
        </p:txBody>
      </p:sp>
      <p:sp>
        <p:nvSpPr>
          <p:cNvPr id="9" name="Rectangle 8">
            <a:extLst>
              <a:ext uri="{FF2B5EF4-FFF2-40B4-BE49-F238E27FC236}">
                <a16:creationId xmlns:a16="http://schemas.microsoft.com/office/drawing/2014/main" id="{F9FCB9CF-069F-AA25-D45E-37C0E44FEDC1}"/>
              </a:ext>
            </a:extLst>
          </p:cNvPr>
          <p:cNvSpPr/>
          <p:nvPr/>
        </p:nvSpPr>
        <p:spPr>
          <a:xfrm>
            <a:off x="2205425" y="4145795"/>
            <a:ext cx="6464945" cy="199285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9CAE3D6-BC93-A0E6-5C08-CDA65CFCB6FA}"/>
              </a:ext>
            </a:extLst>
          </p:cNvPr>
          <p:cNvSpPr txBox="1"/>
          <p:nvPr/>
        </p:nvSpPr>
        <p:spPr>
          <a:xfrm>
            <a:off x="240268" y="4460844"/>
            <a:ext cx="1851382" cy="923330"/>
          </a:xfrm>
          <a:prstGeom prst="rect">
            <a:avLst/>
          </a:prstGeom>
          <a:noFill/>
          <a:ln w="38100">
            <a:solidFill>
              <a:srgbClr val="FF0000"/>
            </a:solidFill>
          </a:ln>
        </p:spPr>
        <p:txBody>
          <a:bodyPr wrap="square" rtlCol="0">
            <a:spAutoFit/>
          </a:bodyPr>
          <a:lstStyle/>
          <a:p>
            <a:r>
              <a:rPr lang="en-US" dirty="0"/>
              <a:t>These light patterns indicate RSA warnings</a:t>
            </a:r>
          </a:p>
        </p:txBody>
      </p:sp>
    </p:spTree>
    <p:extLst>
      <p:ext uri="{BB962C8B-B14F-4D97-AF65-F5344CB8AC3E}">
        <p14:creationId xmlns:p14="http://schemas.microsoft.com/office/powerpoint/2010/main" val="342726101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pg num">
            <a:extLst>
              <a:ext uri="{FF2B5EF4-FFF2-40B4-BE49-F238E27FC236}">
                <a16:creationId xmlns:a16="http://schemas.microsoft.com/office/drawing/2014/main" id="{70DEF09A-9ED2-8B48-BA30-08E8B85533C5}"/>
              </a:ext>
            </a:extLst>
          </p:cNvPr>
          <p:cNvSpPr txBox="1">
            <a:spLocks noChangeArrowheads="1"/>
          </p:cNvSpPr>
          <p:nvPr/>
        </p:nvSpPr>
        <p:spPr bwMode="auto">
          <a:xfrm>
            <a:off x="8442430" y="6524690"/>
            <a:ext cx="285662" cy="123111"/>
          </a:xfrm>
          <a:prstGeom prst="rect">
            <a:avLst/>
          </a:prstGeom>
          <a:noFill/>
          <a:ln>
            <a:noFill/>
          </a:ln>
        </p:spPr>
        <p:txBody>
          <a:bodyPr wrap="square" lIns="0" tIns="0" rIns="0" bIns="0" anchor="b">
            <a:spAutoFit/>
          </a:bodyPr>
          <a:lstStyle/>
          <a:p>
            <a:pPr algn="ctr"/>
            <a:fld id="{E7E4AC88-19C6-40A4-9EF0-FC456228FC9F}" type="slidenum">
              <a:rPr lang="en-US" sz="800" noProof="0" smtClean="0">
                <a:solidFill>
                  <a:srgbClr val="5B6770"/>
                </a:solidFill>
              </a:rPr>
              <a:pPr algn="ctr"/>
              <a:t>14</a:t>
            </a:fld>
            <a:endParaRPr lang="en-US" sz="800" noProof="0" dirty="0">
              <a:solidFill>
                <a:srgbClr val="5B6770"/>
              </a:solidFill>
            </a:endParaRPr>
          </a:p>
        </p:txBody>
      </p:sp>
      <p:cxnSp>
        <p:nvCxnSpPr>
          <p:cNvPr id="13" name="Connettore diritto 27">
            <a:extLst>
              <a:ext uri="{FF2B5EF4-FFF2-40B4-BE49-F238E27FC236}">
                <a16:creationId xmlns:a16="http://schemas.microsoft.com/office/drawing/2014/main" id="{1B133AB9-BBC2-F34A-A9F6-2F8E22E3B0CD}"/>
              </a:ext>
            </a:extLst>
          </p:cNvPr>
          <p:cNvCxnSpPr/>
          <p:nvPr/>
        </p:nvCxnSpPr>
        <p:spPr>
          <a:xfrm>
            <a:off x="539552" y="419162"/>
            <a:ext cx="8206702" cy="0"/>
          </a:xfrm>
          <a:prstGeom prst="line">
            <a:avLst/>
          </a:prstGeom>
          <a:ln w="6350">
            <a:solidFill>
              <a:srgbClr val="EA002A"/>
            </a:solidFill>
          </a:ln>
          <a:effectLst/>
        </p:spPr>
        <p:style>
          <a:lnRef idx="2">
            <a:schemeClr val="accent1"/>
          </a:lnRef>
          <a:fillRef idx="0">
            <a:schemeClr val="accent1"/>
          </a:fillRef>
          <a:effectRef idx="1">
            <a:schemeClr val="accent1"/>
          </a:effectRef>
          <a:fontRef idx="minor">
            <a:schemeClr val="tx1"/>
          </a:fontRef>
        </p:style>
      </p:cxnSp>
      <p:grpSp>
        <p:nvGrpSpPr>
          <p:cNvPr id="14" name="Gruppo 25">
            <a:extLst>
              <a:ext uri="{FF2B5EF4-FFF2-40B4-BE49-F238E27FC236}">
                <a16:creationId xmlns:a16="http://schemas.microsoft.com/office/drawing/2014/main" id="{8C96FF96-203C-924C-90D7-7AF937CB9D1A}"/>
              </a:ext>
            </a:extLst>
          </p:cNvPr>
          <p:cNvGrpSpPr/>
          <p:nvPr/>
        </p:nvGrpSpPr>
        <p:grpSpPr>
          <a:xfrm>
            <a:off x="8571630" y="182889"/>
            <a:ext cx="174624" cy="209367"/>
            <a:chOff x="1555751" y="1989138"/>
            <a:chExt cx="303212" cy="363538"/>
          </a:xfrm>
        </p:grpSpPr>
        <p:sp>
          <p:nvSpPr>
            <p:cNvPr id="15" name="Freeform 13">
              <a:extLst>
                <a:ext uri="{FF2B5EF4-FFF2-40B4-BE49-F238E27FC236}">
                  <a16:creationId xmlns:a16="http://schemas.microsoft.com/office/drawing/2014/main" id="{1F8A8A72-51AD-3C4D-8EB8-1DB7E3D51889}"/>
                </a:ext>
              </a:extLst>
            </p:cNvPr>
            <p:cNvSpPr>
              <a:spLocks/>
            </p:cNvSpPr>
            <p:nvPr userDrawn="1"/>
          </p:nvSpPr>
          <p:spPr bwMode="auto">
            <a:xfrm>
              <a:off x="1666875" y="2185988"/>
              <a:ext cx="161925" cy="114300"/>
            </a:xfrm>
            <a:custGeom>
              <a:avLst/>
              <a:gdLst>
                <a:gd name="T0" fmla="*/ 37 w 38"/>
                <a:gd name="T1" fmla="*/ 17 h 26"/>
                <a:gd name="T2" fmla="*/ 0 w 38"/>
                <a:gd name="T3" fmla="*/ 0 h 26"/>
                <a:gd name="T4" fmla="*/ 28 w 38"/>
                <a:gd name="T5" fmla="*/ 25 h 26"/>
                <a:gd name="T6" fmla="*/ 29 w 38"/>
                <a:gd name="T7" fmla="*/ 26 h 26"/>
                <a:gd name="T8" fmla="*/ 29 w 38"/>
                <a:gd name="T9" fmla="*/ 26 h 26"/>
                <a:gd name="T10" fmla="*/ 29 w 38"/>
                <a:gd name="T11" fmla="*/ 26 h 26"/>
                <a:gd name="T12" fmla="*/ 30 w 38"/>
                <a:gd name="T13" fmla="*/ 26 h 26"/>
                <a:gd name="T14" fmla="*/ 31 w 38"/>
                <a:gd name="T15" fmla="*/ 26 h 26"/>
                <a:gd name="T16" fmla="*/ 32 w 38"/>
                <a:gd name="T17" fmla="*/ 26 h 26"/>
                <a:gd name="T18" fmla="*/ 37 w 38"/>
                <a:gd name="T19" fmla="*/ 19 h 26"/>
                <a:gd name="T20" fmla="*/ 37 w 38"/>
                <a:gd name="T21" fmla="*/ 18 h 26"/>
                <a:gd name="T22" fmla="*/ 37 w 3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6">
                  <a:moveTo>
                    <a:pt x="37" y="17"/>
                  </a:moveTo>
                  <a:cubicBezTo>
                    <a:pt x="11" y="10"/>
                    <a:pt x="0" y="0"/>
                    <a:pt x="0" y="0"/>
                  </a:cubicBezTo>
                  <a:cubicBezTo>
                    <a:pt x="0" y="0"/>
                    <a:pt x="11" y="18"/>
                    <a:pt x="28" y="25"/>
                  </a:cubicBezTo>
                  <a:cubicBezTo>
                    <a:pt x="29" y="26"/>
                    <a:pt x="29" y="26"/>
                    <a:pt x="29" y="26"/>
                  </a:cubicBezTo>
                  <a:cubicBezTo>
                    <a:pt x="29" y="26"/>
                    <a:pt x="29" y="26"/>
                    <a:pt x="29" y="26"/>
                  </a:cubicBezTo>
                  <a:cubicBezTo>
                    <a:pt x="29" y="26"/>
                    <a:pt x="29" y="26"/>
                    <a:pt x="29" y="26"/>
                  </a:cubicBezTo>
                  <a:cubicBezTo>
                    <a:pt x="30" y="26"/>
                    <a:pt x="30" y="26"/>
                    <a:pt x="30" y="26"/>
                  </a:cubicBezTo>
                  <a:cubicBezTo>
                    <a:pt x="30" y="26"/>
                    <a:pt x="30" y="26"/>
                    <a:pt x="31" y="26"/>
                  </a:cubicBezTo>
                  <a:cubicBezTo>
                    <a:pt x="31" y="26"/>
                    <a:pt x="31" y="26"/>
                    <a:pt x="32" y="26"/>
                  </a:cubicBezTo>
                  <a:cubicBezTo>
                    <a:pt x="37" y="19"/>
                    <a:pt x="37" y="19"/>
                    <a:pt x="37" y="19"/>
                  </a:cubicBezTo>
                  <a:cubicBezTo>
                    <a:pt x="38" y="19"/>
                    <a:pt x="38" y="18"/>
                    <a:pt x="37" y="18"/>
                  </a:cubicBezTo>
                  <a:cubicBezTo>
                    <a:pt x="37" y="17"/>
                    <a:pt x="37" y="17"/>
                    <a:pt x="37" y="17"/>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14">
              <a:extLst>
                <a:ext uri="{FF2B5EF4-FFF2-40B4-BE49-F238E27FC236}">
                  <a16:creationId xmlns:a16="http://schemas.microsoft.com/office/drawing/2014/main" id="{FDE42FF3-4F78-DE48-9CAA-6EEED2E0F423}"/>
                </a:ext>
              </a:extLst>
            </p:cNvPr>
            <p:cNvSpPr>
              <a:spLocks/>
            </p:cNvSpPr>
            <p:nvPr userDrawn="1"/>
          </p:nvSpPr>
          <p:spPr bwMode="auto">
            <a:xfrm>
              <a:off x="1671638" y="2143126"/>
              <a:ext cx="187325" cy="47625"/>
            </a:xfrm>
            <a:custGeom>
              <a:avLst/>
              <a:gdLst>
                <a:gd name="T0" fmla="*/ 42 w 44"/>
                <a:gd name="T1" fmla="*/ 0 h 11"/>
                <a:gd name="T2" fmla="*/ 38 w 44"/>
                <a:gd name="T3" fmla="*/ 0 h 11"/>
                <a:gd name="T4" fmla="*/ 0 w 44"/>
                <a:gd name="T5" fmla="*/ 5 h 11"/>
                <a:gd name="T6" fmla="*/ 42 w 44"/>
                <a:gd name="T7" fmla="*/ 11 h 11"/>
                <a:gd name="T8" fmla="*/ 42 w 44"/>
                <a:gd name="T9" fmla="*/ 11 h 11"/>
                <a:gd name="T10" fmla="*/ 42 w 44"/>
                <a:gd name="T11" fmla="*/ 11 h 11"/>
                <a:gd name="T12" fmla="*/ 42 w 44"/>
                <a:gd name="T13" fmla="*/ 10 h 11"/>
                <a:gd name="T14" fmla="*/ 43 w 44"/>
                <a:gd name="T15" fmla="*/ 9 h 11"/>
                <a:gd name="T16" fmla="*/ 44 w 44"/>
                <a:gd name="T17" fmla="*/ 2 h 11"/>
                <a:gd name="T18" fmla="*/ 42 w 44"/>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1">
                  <a:moveTo>
                    <a:pt x="42" y="0"/>
                  </a:moveTo>
                  <a:cubicBezTo>
                    <a:pt x="42" y="0"/>
                    <a:pt x="40" y="0"/>
                    <a:pt x="38" y="0"/>
                  </a:cubicBezTo>
                  <a:cubicBezTo>
                    <a:pt x="28" y="0"/>
                    <a:pt x="0" y="5"/>
                    <a:pt x="0" y="5"/>
                  </a:cubicBezTo>
                  <a:cubicBezTo>
                    <a:pt x="42" y="11"/>
                    <a:pt x="42" y="11"/>
                    <a:pt x="42" y="11"/>
                  </a:cubicBezTo>
                  <a:cubicBezTo>
                    <a:pt x="42" y="11"/>
                    <a:pt x="42" y="11"/>
                    <a:pt x="42" y="11"/>
                  </a:cubicBezTo>
                  <a:cubicBezTo>
                    <a:pt x="42" y="11"/>
                    <a:pt x="42" y="11"/>
                    <a:pt x="42" y="11"/>
                  </a:cubicBezTo>
                  <a:cubicBezTo>
                    <a:pt x="42" y="11"/>
                    <a:pt x="42" y="10"/>
                    <a:pt x="42" y="10"/>
                  </a:cubicBezTo>
                  <a:cubicBezTo>
                    <a:pt x="43" y="10"/>
                    <a:pt x="43" y="10"/>
                    <a:pt x="43" y="9"/>
                  </a:cubicBezTo>
                  <a:cubicBezTo>
                    <a:pt x="43" y="8"/>
                    <a:pt x="43" y="4"/>
                    <a:pt x="44" y="2"/>
                  </a:cubicBezTo>
                  <a:cubicBezTo>
                    <a:pt x="44" y="1"/>
                    <a:pt x="43" y="0"/>
                    <a:pt x="42" y="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7" name="Freeform 15">
              <a:extLst>
                <a:ext uri="{FF2B5EF4-FFF2-40B4-BE49-F238E27FC236}">
                  <a16:creationId xmlns:a16="http://schemas.microsoft.com/office/drawing/2014/main" id="{481C7F76-B067-F546-859A-6A223D53DE13}"/>
                </a:ext>
              </a:extLst>
            </p:cNvPr>
            <p:cNvSpPr>
              <a:spLocks/>
            </p:cNvSpPr>
            <p:nvPr userDrawn="1"/>
          </p:nvSpPr>
          <p:spPr bwMode="auto">
            <a:xfrm>
              <a:off x="1671638" y="2020888"/>
              <a:ext cx="165100" cy="112713"/>
            </a:xfrm>
            <a:custGeom>
              <a:avLst/>
              <a:gdLst>
                <a:gd name="T0" fmla="*/ 0 w 39"/>
                <a:gd name="T1" fmla="*/ 26 h 26"/>
                <a:gd name="T2" fmla="*/ 38 w 39"/>
                <a:gd name="T3" fmla="*/ 10 h 26"/>
                <a:gd name="T4" fmla="*/ 39 w 39"/>
                <a:gd name="T5" fmla="*/ 9 h 26"/>
                <a:gd name="T6" fmla="*/ 39 w 39"/>
                <a:gd name="T7" fmla="*/ 8 h 26"/>
                <a:gd name="T8" fmla="*/ 34 w 39"/>
                <a:gd name="T9" fmla="*/ 1 h 26"/>
                <a:gd name="T10" fmla="*/ 32 w 39"/>
                <a:gd name="T11" fmla="*/ 0 h 26"/>
                <a:gd name="T12" fmla="*/ 32 w 39"/>
                <a:gd name="T13" fmla="*/ 0 h 26"/>
                <a:gd name="T14" fmla="*/ 32 w 39"/>
                <a:gd name="T15" fmla="*/ 0 h 26"/>
                <a:gd name="T16" fmla="*/ 32 w 39"/>
                <a:gd name="T17" fmla="*/ 0 h 26"/>
                <a:gd name="T18" fmla="*/ 31 w 39"/>
                <a:gd name="T19" fmla="*/ 1 h 26"/>
                <a:gd name="T20" fmla="*/ 0 w 39"/>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6">
                  <a:moveTo>
                    <a:pt x="0" y="26"/>
                  </a:moveTo>
                  <a:cubicBezTo>
                    <a:pt x="13" y="14"/>
                    <a:pt x="36" y="10"/>
                    <a:pt x="38" y="10"/>
                  </a:cubicBezTo>
                  <a:cubicBezTo>
                    <a:pt x="38" y="10"/>
                    <a:pt x="39" y="9"/>
                    <a:pt x="39" y="9"/>
                  </a:cubicBezTo>
                  <a:cubicBezTo>
                    <a:pt x="39" y="9"/>
                    <a:pt x="39" y="8"/>
                    <a:pt x="39" y="8"/>
                  </a:cubicBezTo>
                  <a:cubicBezTo>
                    <a:pt x="38" y="6"/>
                    <a:pt x="35" y="2"/>
                    <a:pt x="34" y="1"/>
                  </a:cubicBezTo>
                  <a:cubicBezTo>
                    <a:pt x="33" y="0"/>
                    <a:pt x="33" y="0"/>
                    <a:pt x="32" y="0"/>
                  </a:cubicBezTo>
                  <a:cubicBezTo>
                    <a:pt x="32" y="0"/>
                    <a:pt x="32" y="0"/>
                    <a:pt x="32" y="0"/>
                  </a:cubicBezTo>
                  <a:cubicBezTo>
                    <a:pt x="32" y="0"/>
                    <a:pt x="32" y="0"/>
                    <a:pt x="32" y="0"/>
                  </a:cubicBezTo>
                  <a:cubicBezTo>
                    <a:pt x="32" y="0"/>
                    <a:pt x="32" y="0"/>
                    <a:pt x="32" y="0"/>
                  </a:cubicBezTo>
                  <a:cubicBezTo>
                    <a:pt x="31" y="1"/>
                    <a:pt x="31" y="1"/>
                    <a:pt x="31" y="1"/>
                  </a:cubicBezTo>
                  <a:cubicBezTo>
                    <a:pt x="14" y="7"/>
                    <a:pt x="5" y="20"/>
                    <a:pt x="0" y="26"/>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8" name="Freeform 16">
              <a:extLst>
                <a:ext uri="{FF2B5EF4-FFF2-40B4-BE49-F238E27FC236}">
                  <a16:creationId xmlns:a16="http://schemas.microsoft.com/office/drawing/2014/main" id="{C0E77574-7702-914A-AC83-04CD80C19CB7}"/>
                </a:ext>
              </a:extLst>
            </p:cNvPr>
            <p:cNvSpPr>
              <a:spLocks/>
            </p:cNvSpPr>
            <p:nvPr userDrawn="1"/>
          </p:nvSpPr>
          <p:spPr bwMode="auto">
            <a:xfrm>
              <a:off x="1641475" y="1989138"/>
              <a:ext cx="85725" cy="144463"/>
            </a:xfrm>
            <a:custGeom>
              <a:avLst/>
              <a:gdLst>
                <a:gd name="T0" fmla="*/ 1 w 20"/>
                <a:gd name="T1" fmla="*/ 33 h 33"/>
                <a:gd name="T2" fmla="*/ 2 w 20"/>
                <a:gd name="T3" fmla="*/ 27 h 33"/>
                <a:gd name="T4" fmla="*/ 20 w 20"/>
                <a:gd name="T5" fmla="*/ 2 h 33"/>
                <a:gd name="T6" fmla="*/ 20 w 20"/>
                <a:gd name="T7" fmla="*/ 0 h 33"/>
                <a:gd name="T8" fmla="*/ 19 w 20"/>
                <a:gd name="T9" fmla="*/ 0 h 33"/>
                <a:gd name="T10" fmla="*/ 11 w 20"/>
                <a:gd name="T11" fmla="*/ 0 h 33"/>
                <a:gd name="T12" fmla="*/ 10 w 20"/>
                <a:gd name="T13" fmla="*/ 0 h 33"/>
                <a:gd name="T14" fmla="*/ 9 w 20"/>
                <a:gd name="T15" fmla="*/ 1 h 33"/>
                <a:gd name="T16" fmla="*/ 8 w 20"/>
                <a:gd name="T17" fmla="*/ 3 h 33"/>
                <a:gd name="T18" fmla="*/ 7 w 20"/>
                <a:gd name="T19" fmla="*/ 4 h 33"/>
                <a:gd name="T20" fmla="*/ 7 w 20"/>
                <a:gd name="T21" fmla="*/ 4 h 33"/>
                <a:gd name="T22" fmla="*/ 6 w 20"/>
                <a:gd name="T23" fmla="*/ 5 h 33"/>
                <a:gd name="T24" fmla="*/ 1 w 20"/>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3">
                  <a:moveTo>
                    <a:pt x="1" y="33"/>
                  </a:moveTo>
                  <a:cubicBezTo>
                    <a:pt x="1" y="32"/>
                    <a:pt x="2" y="28"/>
                    <a:pt x="2" y="27"/>
                  </a:cubicBezTo>
                  <a:cubicBezTo>
                    <a:pt x="6" y="15"/>
                    <a:pt x="16" y="5"/>
                    <a:pt x="20" y="2"/>
                  </a:cubicBezTo>
                  <a:cubicBezTo>
                    <a:pt x="20" y="2"/>
                    <a:pt x="20" y="1"/>
                    <a:pt x="20" y="0"/>
                  </a:cubicBezTo>
                  <a:cubicBezTo>
                    <a:pt x="20" y="0"/>
                    <a:pt x="19" y="0"/>
                    <a:pt x="19" y="0"/>
                  </a:cubicBezTo>
                  <a:cubicBezTo>
                    <a:pt x="11" y="0"/>
                    <a:pt x="11" y="0"/>
                    <a:pt x="11" y="0"/>
                  </a:cubicBezTo>
                  <a:cubicBezTo>
                    <a:pt x="10" y="0"/>
                    <a:pt x="10" y="0"/>
                    <a:pt x="10" y="0"/>
                  </a:cubicBezTo>
                  <a:cubicBezTo>
                    <a:pt x="9" y="1"/>
                    <a:pt x="9" y="1"/>
                    <a:pt x="9" y="1"/>
                  </a:cubicBezTo>
                  <a:cubicBezTo>
                    <a:pt x="8" y="3"/>
                    <a:pt x="8" y="3"/>
                    <a:pt x="8" y="3"/>
                  </a:cubicBezTo>
                  <a:cubicBezTo>
                    <a:pt x="8" y="3"/>
                    <a:pt x="7" y="4"/>
                    <a:pt x="7" y="4"/>
                  </a:cubicBezTo>
                  <a:cubicBezTo>
                    <a:pt x="7" y="4"/>
                    <a:pt x="7" y="4"/>
                    <a:pt x="7" y="4"/>
                  </a:cubicBezTo>
                  <a:cubicBezTo>
                    <a:pt x="6" y="5"/>
                    <a:pt x="6" y="5"/>
                    <a:pt x="6" y="5"/>
                  </a:cubicBezTo>
                  <a:cubicBezTo>
                    <a:pt x="4" y="9"/>
                    <a:pt x="0" y="20"/>
                    <a:pt x="1" y="33"/>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 name="Freeform 17">
              <a:extLst>
                <a:ext uri="{FF2B5EF4-FFF2-40B4-BE49-F238E27FC236}">
                  <a16:creationId xmlns:a16="http://schemas.microsoft.com/office/drawing/2014/main" id="{4E519E02-38AA-3048-B3E5-FA5C0FF92500}"/>
                </a:ext>
              </a:extLst>
            </p:cNvPr>
            <p:cNvSpPr>
              <a:spLocks/>
            </p:cNvSpPr>
            <p:nvPr userDrawn="1"/>
          </p:nvSpPr>
          <p:spPr bwMode="auto">
            <a:xfrm>
              <a:off x="1581150" y="2051051"/>
              <a:ext cx="47625" cy="87313"/>
            </a:xfrm>
            <a:custGeom>
              <a:avLst/>
              <a:gdLst>
                <a:gd name="T0" fmla="*/ 11 w 11"/>
                <a:gd name="T1" fmla="*/ 20 h 20"/>
                <a:gd name="T2" fmla="*/ 6 w 11"/>
                <a:gd name="T3" fmla="*/ 2 h 20"/>
                <a:gd name="T4" fmla="*/ 6 w 11"/>
                <a:gd name="T5" fmla="*/ 1 h 20"/>
                <a:gd name="T6" fmla="*/ 5 w 11"/>
                <a:gd name="T7" fmla="*/ 0 h 20"/>
                <a:gd name="T8" fmla="*/ 3 w 11"/>
                <a:gd name="T9" fmla="*/ 1 h 20"/>
                <a:gd name="T10" fmla="*/ 0 w 11"/>
                <a:gd name="T11" fmla="*/ 8 h 20"/>
                <a:gd name="T12" fmla="*/ 0 w 11"/>
                <a:gd name="T13" fmla="*/ 9 h 20"/>
                <a:gd name="T14" fmla="*/ 11 w 11"/>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0">
                  <a:moveTo>
                    <a:pt x="11" y="20"/>
                  </a:moveTo>
                  <a:cubicBezTo>
                    <a:pt x="11" y="20"/>
                    <a:pt x="6" y="12"/>
                    <a:pt x="6" y="2"/>
                  </a:cubicBezTo>
                  <a:cubicBezTo>
                    <a:pt x="6" y="1"/>
                    <a:pt x="6" y="1"/>
                    <a:pt x="6" y="1"/>
                  </a:cubicBezTo>
                  <a:cubicBezTo>
                    <a:pt x="6" y="1"/>
                    <a:pt x="5" y="0"/>
                    <a:pt x="5" y="0"/>
                  </a:cubicBezTo>
                  <a:cubicBezTo>
                    <a:pt x="4" y="0"/>
                    <a:pt x="4" y="0"/>
                    <a:pt x="3" y="1"/>
                  </a:cubicBezTo>
                  <a:cubicBezTo>
                    <a:pt x="2" y="3"/>
                    <a:pt x="0" y="8"/>
                    <a:pt x="0" y="8"/>
                  </a:cubicBezTo>
                  <a:cubicBezTo>
                    <a:pt x="0" y="8"/>
                    <a:pt x="0" y="9"/>
                    <a:pt x="0" y="9"/>
                  </a:cubicBezTo>
                  <a:cubicBezTo>
                    <a:pt x="2" y="14"/>
                    <a:pt x="11" y="20"/>
                    <a:pt x="11" y="2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18">
              <a:extLst>
                <a:ext uri="{FF2B5EF4-FFF2-40B4-BE49-F238E27FC236}">
                  <a16:creationId xmlns:a16="http://schemas.microsoft.com/office/drawing/2014/main" id="{568CB5B7-19C9-1044-8A62-6C3B9D65211A}"/>
                </a:ext>
              </a:extLst>
            </p:cNvPr>
            <p:cNvSpPr>
              <a:spLocks/>
            </p:cNvSpPr>
            <p:nvPr userDrawn="1"/>
          </p:nvSpPr>
          <p:spPr bwMode="auto">
            <a:xfrm>
              <a:off x="1573213" y="2185988"/>
              <a:ext cx="50800" cy="84138"/>
            </a:xfrm>
            <a:custGeom>
              <a:avLst/>
              <a:gdLst>
                <a:gd name="T0" fmla="*/ 1 w 12"/>
                <a:gd name="T1" fmla="*/ 9 h 19"/>
                <a:gd name="T2" fmla="*/ 0 w 12"/>
                <a:gd name="T3" fmla="*/ 10 h 19"/>
                <a:gd name="T4" fmla="*/ 2 w 12"/>
                <a:gd name="T5" fmla="*/ 18 h 19"/>
                <a:gd name="T6" fmla="*/ 4 w 12"/>
                <a:gd name="T7" fmla="*/ 18 h 19"/>
                <a:gd name="T8" fmla="*/ 5 w 12"/>
                <a:gd name="T9" fmla="*/ 16 h 19"/>
                <a:gd name="T10" fmla="*/ 12 w 12"/>
                <a:gd name="T11" fmla="*/ 0 h 19"/>
                <a:gd name="T12" fmla="*/ 1 w 12"/>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2" h="19">
                  <a:moveTo>
                    <a:pt x="1" y="9"/>
                  </a:moveTo>
                  <a:cubicBezTo>
                    <a:pt x="0" y="9"/>
                    <a:pt x="0" y="9"/>
                    <a:pt x="0" y="10"/>
                  </a:cubicBezTo>
                  <a:cubicBezTo>
                    <a:pt x="1" y="10"/>
                    <a:pt x="1" y="15"/>
                    <a:pt x="2" y="18"/>
                  </a:cubicBezTo>
                  <a:cubicBezTo>
                    <a:pt x="3" y="19"/>
                    <a:pt x="4" y="18"/>
                    <a:pt x="4" y="18"/>
                  </a:cubicBezTo>
                  <a:cubicBezTo>
                    <a:pt x="5" y="18"/>
                    <a:pt x="5" y="17"/>
                    <a:pt x="5" y="16"/>
                  </a:cubicBezTo>
                  <a:cubicBezTo>
                    <a:pt x="7" y="9"/>
                    <a:pt x="12" y="0"/>
                    <a:pt x="12" y="0"/>
                  </a:cubicBezTo>
                  <a:cubicBezTo>
                    <a:pt x="12" y="0"/>
                    <a:pt x="4" y="4"/>
                    <a:pt x="1" y="9"/>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19">
              <a:extLst>
                <a:ext uri="{FF2B5EF4-FFF2-40B4-BE49-F238E27FC236}">
                  <a16:creationId xmlns:a16="http://schemas.microsoft.com/office/drawing/2014/main" id="{1795DFB4-3105-7C40-990C-DB1659F4ED3F}"/>
                </a:ext>
              </a:extLst>
            </p:cNvPr>
            <p:cNvSpPr>
              <a:spLocks/>
            </p:cNvSpPr>
            <p:nvPr userDrawn="1"/>
          </p:nvSpPr>
          <p:spPr bwMode="auto">
            <a:xfrm>
              <a:off x="1633538" y="2185988"/>
              <a:ext cx="96837" cy="166688"/>
            </a:xfrm>
            <a:custGeom>
              <a:avLst/>
              <a:gdLst>
                <a:gd name="T0" fmla="*/ 20 w 23"/>
                <a:gd name="T1" fmla="*/ 32 h 38"/>
                <a:gd name="T2" fmla="*/ 19 w 23"/>
                <a:gd name="T3" fmla="*/ 31 h 38"/>
                <a:gd name="T4" fmla="*/ 19 w 23"/>
                <a:gd name="T5" fmla="*/ 31 h 38"/>
                <a:gd name="T6" fmla="*/ 3 w 23"/>
                <a:gd name="T7" fmla="*/ 0 h 38"/>
                <a:gd name="T8" fmla="*/ 12 w 23"/>
                <a:gd name="T9" fmla="*/ 38 h 38"/>
                <a:gd name="T10" fmla="*/ 12 w 23"/>
                <a:gd name="T11" fmla="*/ 38 h 38"/>
                <a:gd name="T12" fmla="*/ 12 w 23"/>
                <a:gd name="T13" fmla="*/ 38 h 38"/>
                <a:gd name="T14" fmla="*/ 13 w 23"/>
                <a:gd name="T15" fmla="*/ 38 h 38"/>
                <a:gd name="T16" fmla="*/ 22 w 23"/>
                <a:gd name="T17" fmla="*/ 36 h 38"/>
                <a:gd name="T18" fmla="*/ 22 w 23"/>
                <a:gd name="T19" fmla="*/ 36 h 38"/>
                <a:gd name="T20" fmla="*/ 23 w 23"/>
                <a:gd name="T21" fmla="*/ 36 h 38"/>
                <a:gd name="T22" fmla="*/ 23 w 23"/>
                <a:gd name="T23" fmla="*/ 34 h 38"/>
                <a:gd name="T24" fmla="*/ 20 w 23"/>
                <a:gd name="T25"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8">
                  <a:moveTo>
                    <a:pt x="20" y="32"/>
                  </a:moveTo>
                  <a:cubicBezTo>
                    <a:pt x="19" y="31"/>
                    <a:pt x="19" y="31"/>
                    <a:pt x="19" y="31"/>
                  </a:cubicBezTo>
                  <a:cubicBezTo>
                    <a:pt x="19" y="31"/>
                    <a:pt x="19" y="31"/>
                    <a:pt x="19" y="31"/>
                  </a:cubicBezTo>
                  <a:cubicBezTo>
                    <a:pt x="5" y="16"/>
                    <a:pt x="3" y="0"/>
                    <a:pt x="3" y="0"/>
                  </a:cubicBezTo>
                  <a:cubicBezTo>
                    <a:pt x="3" y="0"/>
                    <a:pt x="0" y="24"/>
                    <a:pt x="12" y="38"/>
                  </a:cubicBezTo>
                  <a:cubicBezTo>
                    <a:pt x="12" y="38"/>
                    <a:pt x="12" y="38"/>
                    <a:pt x="12" y="38"/>
                  </a:cubicBezTo>
                  <a:cubicBezTo>
                    <a:pt x="12" y="38"/>
                    <a:pt x="12" y="38"/>
                    <a:pt x="12" y="38"/>
                  </a:cubicBezTo>
                  <a:cubicBezTo>
                    <a:pt x="13" y="38"/>
                    <a:pt x="13" y="38"/>
                    <a:pt x="13" y="38"/>
                  </a:cubicBezTo>
                  <a:cubicBezTo>
                    <a:pt x="22" y="36"/>
                    <a:pt x="22" y="36"/>
                    <a:pt x="22" y="36"/>
                  </a:cubicBezTo>
                  <a:cubicBezTo>
                    <a:pt x="22" y="36"/>
                    <a:pt x="22" y="36"/>
                    <a:pt x="22" y="36"/>
                  </a:cubicBezTo>
                  <a:cubicBezTo>
                    <a:pt x="23" y="36"/>
                    <a:pt x="23" y="36"/>
                    <a:pt x="23" y="36"/>
                  </a:cubicBezTo>
                  <a:cubicBezTo>
                    <a:pt x="23" y="35"/>
                    <a:pt x="23" y="35"/>
                    <a:pt x="23" y="34"/>
                  </a:cubicBezTo>
                  <a:cubicBezTo>
                    <a:pt x="22" y="34"/>
                    <a:pt x="21" y="33"/>
                    <a:pt x="20" y="32"/>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20">
              <a:extLst>
                <a:ext uri="{FF2B5EF4-FFF2-40B4-BE49-F238E27FC236}">
                  <a16:creationId xmlns:a16="http://schemas.microsoft.com/office/drawing/2014/main" id="{279A3087-89C4-6043-A6C7-AD6C9A60DF76}"/>
                </a:ext>
              </a:extLst>
            </p:cNvPr>
            <p:cNvSpPr>
              <a:spLocks/>
            </p:cNvSpPr>
            <p:nvPr userDrawn="1"/>
          </p:nvSpPr>
          <p:spPr bwMode="auto">
            <a:xfrm>
              <a:off x="1555751" y="2138363"/>
              <a:ext cx="63500" cy="39688"/>
            </a:xfrm>
            <a:custGeom>
              <a:avLst/>
              <a:gdLst>
                <a:gd name="T0" fmla="*/ 15 w 15"/>
                <a:gd name="T1" fmla="*/ 5 h 9"/>
                <a:gd name="T2" fmla="*/ 11 w 15"/>
                <a:gd name="T3" fmla="*/ 4 h 9"/>
                <a:gd name="T4" fmla="*/ 4 w 15"/>
                <a:gd name="T5" fmla="*/ 1 h 9"/>
                <a:gd name="T6" fmla="*/ 3 w 15"/>
                <a:gd name="T7" fmla="*/ 0 h 9"/>
                <a:gd name="T8" fmla="*/ 2 w 15"/>
                <a:gd name="T9" fmla="*/ 0 h 9"/>
                <a:gd name="T10" fmla="*/ 2 w 15"/>
                <a:gd name="T11" fmla="*/ 0 h 9"/>
                <a:gd name="T12" fmla="*/ 1 w 15"/>
                <a:gd name="T13" fmla="*/ 1 h 9"/>
                <a:gd name="T14" fmla="*/ 0 w 15"/>
                <a:gd name="T15" fmla="*/ 8 h 9"/>
                <a:gd name="T16" fmla="*/ 1 w 15"/>
                <a:gd name="T17" fmla="*/ 8 h 9"/>
                <a:gd name="T18" fmla="*/ 1 w 15"/>
                <a:gd name="T19" fmla="*/ 9 h 9"/>
                <a:gd name="T20" fmla="*/ 2 w 15"/>
                <a:gd name="T21" fmla="*/ 9 h 9"/>
                <a:gd name="T22" fmla="*/ 12 w 15"/>
                <a:gd name="T23" fmla="*/ 6 h 9"/>
                <a:gd name="T24" fmla="*/ 15 w 15"/>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15" y="5"/>
                  </a:moveTo>
                  <a:cubicBezTo>
                    <a:pt x="11" y="4"/>
                    <a:pt x="11" y="4"/>
                    <a:pt x="11" y="4"/>
                  </a:cubicBezTo>
                  <a:cubicBezTo>
                    <a:pt x="10" y="4"/>
                    <a:pt x="6" y="2"/>
                    <a:pt x="4" y="1"/>
                  </a:cubicBezTo>
                  <a:cubicBezTo>
                    <a:pt x="4" y="1"/>
                    <a:pt x="4" y="0"/>
                    <a:pt x="3" y="0"/>
                  </a:cubicBezTo>
                  <a:cubicBezTo>
                    <a:pt x="3" y="0"/>
                    <a:pt x="3" y="0"/>
                    <a:pt x="2" y="0"/>
                  </a:cubicBezTo>
                  <a:cubicBezTo>
                    <a:pt x="2" y="0"/>
                    <a:pt x="2" y="0"/>
                    <a:pt x="2" y="0"/>
                  </a:cubicBezTo>
                  <a:cubicBezTo>
                    <a:pt x="2" y="0"/>
                    <a:pt x="1" y="1"/>
                    <a:pt x="1" y="1"/>
                  </a:cubicBezTo>
                  <a:cubicBezTo>
                    <a:pt x="1" y="2"/>
                    <a:pt x="0" y="7"/>
                    <a:pt x="0" y="8"/>
                  </a:cubicBezTo>
                  <a:cubicBezTo>
                    <a:pt x="0" y="8"/>
                    <a:pt x="1" y="8"/>
                    <a:pt x="1" y="8"/>
                  </a:cubicBezTo>
                  <a:cubicBezTo>
                    <a:pt x="1" y="9"/>
                    <a:pt x="1" y="9"/>
                    <a:pt x="1" y="9"/>
                  </a:cubicBezTo>
                  <a:cubicBezTo>
                    <a:pt x="2" y="9"/>
                    <a:pt x="2" y="9"/>
                    <a:pt x="2" y="9"/>
                  </a:cubicBezTo>
                  <a:cubicBezTo>
                    <a:pt x="4" y="8"/>
                    <a:pt x="9" y="7"/>
                    <a:pt x="12" y="6"/>
                  </a:cubicBezTo>
                  <a:lnTo>
                    <a:pt x="15" y="5"/>
                  </a:lnTo>
                  <a:close/>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5" name="Rettangolo 37">
            <a:extLst>
              <a:ext uri="{FF2B5EF4-FFF2-40B4-BE49-F238E27FC236}">
                <a16:creationId xmlns:a16="http://schemas.microsoft.com/office/drawing/2014/main" id="{B1F2C989-21AA-F34E-964A-4282510E6D57}"/>
              </a:ext>
            </a:extLst>
          </p:cNvPr>
          <p:cNvSpPr/>
          <p:nvPr/>
        </p:nvSpPr>
        <p:spPr>
          <a:xfrm>
            <a:off x="456042" y="6500844"/>
            <a:ext cx="3324996" cy="184666"/>
          </a:xfrm>
          <a:prstGeom prst="rect">
            <a:avLst/>
          </a:prstGeom>
        </p:spPr>
        <p:txBody>
          <a:bodyPr wrap="square">
            <a:spAutoFit/>
          </a:bodyPr>
          <a:lstStyle/>
          <a:p>
            <a:r>
              <a:rPr lang="en-US" sz="600" noProof="0" dirty="0">
                <a:solidFill>
                  <a:srgbClr val="5B6770"/>
                </a:solidFill>
              </a:rPr>
              <a:t>© 2020 Leonardo/Selex ES Inc. </a:t>
            </a:r>
          </a:p>
        </p:txBody>
      </p:sp>
      <p:sp>
        <p:nvSpPr>
          <p:cNvPr id="26" name="Rettangolo 36">
            <a:extLst>
              <a:ext uri="{FF2B5EF4-FFF2-40B4-BE49-F238E27FC236}">
                <a16:creationId xmlns:a16="http://schemas.microsoft.com/office/drawing/2014/main" id="{ECE76E74-BCCA-414F-AB43-159C2E62DAFA}"/>
              </a:ext>
            </a:extLst>
          </p:cNvPr>
          <p:cNvSpPr/>
          <p:nvPr/>
        </p:nvSpPr>
        <p:spPr>
          <a:xfrm>
            <a:off x="539552" y="419162"/>
            <a:ext cx="198000" cy="45719"/>
          </a:xfrm>
          <a:prstGeom prst="rect">
            <a:avLst/>
          </a:prstGeom>
          <a:solidFill>
            <a:srgbClr val="EA0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cxnSp>
        <p:nvCxnSpPr>
          <p:cNvPr id="27" name="Connettore diritto 38">
            <a:extLst>
              <a:ext uri="{FF2B5EF4-FFF2-40B4-BE49-F238E27FC236}">
                <a16:creationId xmlns:a16="http://schemas.microsoft.com/office/drawing/2014/main" id="{128DAA75-8992-A343-A7F8-47E1113E1A93}"/>
              </a:ext>
            </a:extLst>
          </p:cNvPr>
          <p:cNvCxnSpPr/>
          <p:nvPr/>
        </p:nvCxnSpPr>
        <p:spPr>
          <a:xfrm flipV="1">
            <a:off x="8269147" y="6602083"/>
            <a:ext cx="477107" cy="274203"/>
          </a:xfrm>
          <a:prstGeom prst="line">
            <a:avLst/>
          </a:prstGeom>
          <a:ln w="19050">
            <a:solidFill>
              <a:srgbClr val="EA002A"/>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A97654BE-E767-D94E-97E3-BB2B7E656FEA}"/>
              </a:ext>
            </a:extLst>
          </p:cNvPr>
          <p:cNvSpPr txBox="1"/>
          <p:nvPr/>
        </p:nvSpPr>
        <p:spPr>
          <a:xfrm>
            <a:off x="539552" y="546638"/>
            <a:ext cx="8188540" cy="369332"/>
          </a:xfrm>
          <a:prstGeom prst="rect">
            <a:avLst/>
          </a:prstGeom>
          <a:noFill/>
        </p:spPr>
        <p:txBody>
          <a:bodyPr wrap="square">
            <a:spAutoFit/>
          </a:bodyPr>
          <a:lstStyle/>
          <a:p>
            <a:r>
              <a:rPr lang="en-US" dirty="0">
                <a:solidFill>
                  <a:srgbClr val="EA002A"/>
                </a:solidFill>
              </a:rPr>
              <a:t>MAP DISPLAY OVERVIEW - WHAT? HOW? WHERE? </a:t>
            </a:r>
            <a:endParaRPr lang="en-US" sz="1800" dirty="0">
              <a:solidFill>
                <a:srgbClr val="EA002A"/>
              </a:solidFill>
            </a:endParaRPr>
          </a:p>
        </p:txBody>
      </p:sp>
      <p:pic>
        <p:nvPicPr>
          <p:cNvPr id="208" name="Picture 207">
            <a:extLst>
              <a:ext uri="{FF2B5EF4-FFF2-40B4-BE49-F238E27FC236}">
                <a16:creationId xmlns:a16="http://schemas.microsoft.com/office/drawing/2014/main" id="{DD711EB6-F27A-2B40-B518-618C7F153080}"/>
              </a:ext>
            </a:extLst>
          </p:cNvPr>
          <p:cNvPicPr>
            <a:picLocks noChangeAspect="1"/>
          </p:cNvPicPr>
          <p:nvPr/>
        </p:nvPicPr>
        <p:blipFill>
          <a:blip r:embed="rId2"/>
          <a:stretch>
            <a:fillRect/>
          </a:stretch>
        </p:blipFill>
        <p:spPr>
          <a:xfrm>
            <a:off x="381749" y="960453"/>
            <a:ext cx="8504145" cy="5394670"/>
          </a:xfrm>
          <a:prstGeom prst="rect">
            <a:avLst/>
          </a:prstGeom>
        </p:spPr>
      </p:pic>
    </p:spTree>
    <p:extLst>
      <p:ext uri="{BB962C8B-B14F-4D97-AF65-F5344CB8AC3E}">
        <p14:creationId xmlns:p14="http://schemas.microsoft.com/office/powerpoint/2010/main" val="387517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sfp02\Shared\P D Const Admin\PROJMGMT\USERS\Power\FAA\2013\2014 F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ChangeArrowheads="1"/>
          </p:cNvSpPr>
          <p:nvPr/>
        </p:nvSpPr>
        <p:spPr bwMode="auto">
          <a:xfrm>
            <a:off x="562000" y="5438503"/>
            <a:ext cx="8020000" cy="42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75000"/>
              </a:lnSpc>
              <a:spcBef>
                <a:spcPct val="50000"/>
              </a:spcBef>
              <a:buFontTx/>
              <a:buNone/>
            </a:pPr>
            <a:r>
              <a:rPr lang="en-US" altLang="en-US" sz="2800" b="1" dirty="0">
                <a:latin typeface="+mn-lt"/>
              </a:rPr>
              <a:t>Thank You</a:t>
            </a:r>
          </a:p>
        </p:txBody>
      </p:sp>
      <p:sp>
        <p:nvSpPr>
          <p:cNvPr id="2" name="TextBox 1">
            <a:extLst>
              <a:ext uri="{FF2B5EF4-FFF2-40B4-BE49-F238E27FC236}">
                <a16:creationId xmlns:a16="http://schemas.microsoft.com/office/drawing/2014/main" id="{E0BE0A28-9B4F-A885-9A20-7CC470FB82FB}"/>
              </a:ext>
            </a:extLst>
          </p:cNvPr>
          <p:cNvSpPr txBox="1"/>
          <p:nvPr/>
        </p:nvSpPr>
        <p:spPr>
          <a:xfrm>
            <a:off x="283320" y="1632143"/>
            <a:ext cx="8577359" cy="2492990"/>
          </a:xfrm>
          <a:prstGeom prst="rect">
            <a:avLst/>
          </a:prstGeom>
          <a:solidFill>
            <a:schemeClr val="bg1">
              <a:alpha val="62000"/>
            </a:schemeClr>
          </a:solidFill>
          <a:ln w="63500">
            <a:solidFill>
              <a:schemeClr val="accent1"/>
            </a:solidFill>
          </a:ln>
        </p:spPr>
        <p:txBody>
          <a:bodyPr wrap="square">
            <a:spAutoFit/>
          </a:bodyPr>
          <a:lstStyle/>
          <a:p>
            <a:pPr algn="ctr"/>
            <a:r>
              <a:rPr lang="en-US" b="1" dirty="0"/>
              <a:t>If you are experiencing a problem with an </a:t>
            </a:r>
            <a:r>
              <a:rPr lang="en-US" b="1" dirty="0" err="1"/>
              <a:t>RIWS</a:t>
            </a:r>
            <a:r>
              <a:rPr lang="en-US" b="1" dirty="0"/>
              <a:t> device, report to your foremen/manager and Email the following details to </a:t>
            </a:r>
            <a:r>
              <a:rPr lang="en-US" b="1" dirty="0">
                <a:hlinkClick r:id="rId4"/>
              </a:rPr>
              <a:t>matt.cairns@wcaa.us</a:t>
            </a:r>
            <a:r>
              <a:rPr lang="en-US" b="1" dirty="0"/>
              <a:t> &amp; </a:t>
            </a:r>
            <a:r>
              <a:rPr lang="en-US" b="1" dirty="0">
                <a:hlinkClick r:id="rId5"/>
              </a:rPr>
              <a:t>david.bogle@wcaa.us</a:t>
            </a:r>
            <a:r>
              <a:rPr lang="en-US" b="1" dirty="0"/>
              <a:t>:</a:t>
            </a:r>
          </a:p>
          <a:p>
            <a:pPr algn="ctr"/>
            <a:endParaRPr lang="en-US" sz="1200" b="1" dirty="0"/>
          </a:p>
          <a:p>
            <a:pPr marL="285750" indent="-285750">
              <a:buFont typeface="Arial" panose="020B0604020202020204" pitchFamily="34" charset="0"/>
              <a:buChar char="•"/>
            </a:pPr>
            <a:r>
              <a:rPr lang="en-US" b="1" dirty="0"/>
              <a:t>Your name and contact details</a:t>
            </a:r>
          </a:p>
          <a:p>
            <a:pPr marL="285750" indent="-285750">
              <a:buFont typeface="Arial" panose="020B0604020202020204" pitchFamily="34" charset="0"/>
              <a:buChar char="•"/>
            </a:pPr>
            <a:r>
              <a:rPr lang="en-US" b="1" dirty="0"/>
              <a:t>Asset ID of the device</a:t>
            </a:r>
          </a:p>
          <a:p>
            <a:pPr marL="285750" indent="-285750">
              <a:buFont typeface="Arial" panose="020B0604020202020204" pitchFamily="34" charset="0"/>
              <a:buChar char="•"/>
            </a:pPr>
            <a:r>
              <a:rPr lang="en-US" b="1" dirty="0"/>
              <a:t>Detailed description of the problem</a:t>
            </a:r>
          </a:p>
          <a:p>
            <a:pPr marL="285750" indent="-285750">
              <a:buFont typeface="Arial" panose="020B0604020202020204" pitchFamily="34" charset="0"/>
              <a:buChar char="•"/>
            </a:pPr>
            <a:r>
              <a:rPr lang="en-US" b="1" dirty="0"/>
              <a:t>Date and time of the problem</a:t>
            </a:r>
          </a:p>
          <a:p>
            <a:pPr marL="285750" indent="-285750">
              <a:buFont typeface="Arial" panose="020B0604020202020204" pitchFamily="34" charset="0"/>
              <a:buChar char="•"/>
            </a:pPr>
            <a:r>
              <a:rPr lang="en-US" b="1" dirty="0"/>
              <a:t>Approximate location in the AOA where the problem took place</a:t>
            </a:r>
          </a:p>
          <a:p>
            <a:pPr marL="285750" indent="-285750">
              <a:buFont typeface="Arial" panose="020B0604020202020204" pitchFamily="34" charset="0"/>
              <a:buChar char="•"/>
            </a:pPr>
            <a:r>
              <a:rPr lang="en-US" b="1" dirty="0"/>
              <a:t>Screen pictures at the time of the issue (if possible)</a:t>
            </a:r>
          </a:p>
        </p:txBody>
      </p:sp>
    </p:spTree>
    <p:extLst>
      <p:ext uri="{BB962C8B-B14F-4D97-AF65-F5344CB8AC3E}">
        <p14:creationId xmlns:p14="http://schemas.microsoft.com/office/powerpoint/2010/main" val="86668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87844" y="1060669"/>
            <a:ext cx="7968310" cy="3600986"/>
          </a:xfrm>
          <a:prstGeom prst="rect">
            <a:avLst/>
          </a:prstGeom>
          <a:noFill/>
        </p:spPr>
        <p:txBody>
          <a:bodyPr wrap="square" rtlCol="0">
            <a:spAutoFit/>
          </a:bodyPr>
          <a:lstStyle/>
          <a:p>
            <a:pPr algn="ctr"/>
            <a:r>
              <a:rPr lang="en-US" sz="2000" dirty="0" err="1"/>
              <a:t>RIWS</a:t>
            </a:r>
            <a:r>
              <a:rPr lang="en-US" sz="2000" dirty="0"/>
              <a:t> serves as an added SafetyNet to a vehicle operator in the AOA. It works by providing a driver with a visual and audible alert as they approach hold short areas or the RSA. </a:t>
            </a:r>
          </a:p>
          <a:p>
            <a:pPr algn="ctr"/>
            <a:endParaRPr lang="en-US" sz="2000" dirty="0"/>
          </a:p>
          <a:p>
            <a:pPr algn="ctr"/>
            <a:r>
              <a:rPr lang="en-US" sz="2000" dirty="0"/>
              <a:t>It is intended to serve as a reminder to the driver of their proximity to the RSA and to allow them to stop or change direction if they were not intending to enter the RSA or were not cleared to enter the RSA</a:t>
            </a:r>
          </a:p>
          <a:p>
            <a:pPr algn="ctr"/>
            <a:endParaRPr lang="en-US" sz="2000" dirty="0"/>
          </a:p>
          <a:p>
            <a:pPr algn="ctr"/>
            <a:r>
              <a:rPr lang="en-US" sz="2400" b="1" dirty="0" err="1">
                <a:solidFill>
                  <a:srgbClr val="FF0000"/>
                </a:solidFill>
              </a:rPr>
              <a:t>RIWS</a:t>
            </a:r>
            <a:r>
              <a:rPr lang="en-US" sz="2400" b="1" dirty="0">
                <a:solidFill>
                  <a:srgbClr val="FF0000"/>
                </a:solidFill>
              </a:rPr>
              <a:t> is intended to add to the situational awareness of the driver to prevent runway incursions and promote your safety.</a:t>
            </a:r>
          </a:p>
          <a:p>
            <a:pPr algn="ctr"/>
            <a:endParaRPr lang="en-US" sz="2000" dirty="0"/>
          </a:p>
        </p:txBody>
      </p:sp>
      <p:sp>
        <p:nvSpPr>
          <p:cNvPr id="3" name="pg num">
            <a:extLst>
              <a:ext uri="{FF2B5EF4-FFF2-40B4-BE49-F238E27FC236}">
                <a16:creationId xmlns:a16="http://schemas.microsoft.com/office/drawing/2014/main" id="{7B94A10F-DA68-9940-81D3-0BEEADB472DC}"/>
              </a:ext>
            </a:extLst>
          </p:cNvPr>
          <p:cNvSpPr txBox="1">
            <a:spLocks noChangeArrowheads="1"/>
          </p:cNvSpPr>
          <p:nvPr/>
        </p:nvSpPr>
        <p:spPr bwMode="auto">
          <a:xfrm>
            <a:off x="8442430" y="6524690"/>
            <a:ext cx="285662" cy="123111"/>
          </a:xfrm>
          <a:prstGeom prst="rect">
            <a:avLst/>
          </a:prstGeom>
          <a:noFill/>
          <a:ln>
            <a:noFill/>
          </a:ln>
        </p:spPr>
        <p:txBody>
          <a:bodyPr wrap="square" lIns="0" tIns="0" rIns="0" bIns="0" anchor="b">
            <a:spAutoFit/>
          </a:bodyPr>
          <a:lstStyle/>
          <a:p>
            <a:pPr algn="ctr"/>
            <a:fld id="{E7E4AC88-19C6-40A4-9EF0-FC456228FC9F}" type="slidenum">
              <a:rPr lang="en-US" sz="800" noProof="0" smtClean="0">
                <a:solidFill>
                  <a:srgbClr val="5B6770"/>
                </a:solidFill>
              </a:rPr>
              <a:pPr algn="ctr"/>
              <a:t>2</a:t>
            </a:fld>
            <a:endParaRPr lang="en-US" sz="800" noProof="0" dirty="0">
              <a:solidFill>
                <a:srgbClr val="5B6770"/>
              </a:solidFill>
            </a:endParaRPr>
          </a:p>
        </p:txBody>
      </p:sp>
      <p:cxnSp>
        <p:nvCxnSpPr>
          <p:cNvPr id="4" name="Connettore diritto 27">
            <a:extLst>
              <a:ext uri="{FF2B5EF4-FFF2-40B4-BE49-F238E27FC236}">
                <a16:creationId xmlns:a16="http://schemas.microsoft.com/office/drawing/2014/main" id="{9391EAE0-ED68-6440-84C9-927A2D634F45}"/>
              </a:ext>
            </a:extLst>
          </p:cNvPr>
          <p:cNvCxnSpPr/>
          <p:nvPr/>
        </p:nvCxnSpPr>
        <p:spPr>
          <a:xfrm>
            <a:off x="539552" y="419162"/>
            <a:ext cx="8206702" cy="0"/>
          </a:xfrm>
          <a:prstGeom prst="line">
            <a:avLst/>
          </a:prstGeom>
          <a:ln w="6350">
            <a:solidFill>
              <a:srgbClr val="EA002A"/>
            </a:solidFill>
          </a:ln>
          <a:effectLst/>
        </p:spPr>
        <p:style>
          <a:lnRef idx="2">
            <a:schemeClr val="accent1"/>
          </a:lnRef>
          <a:fillRef idx="0">
            <a:schemeClr val="accent1"/>
          </a:fillRef>
          <a:effectRef idx="1">
            <a:schemeClr val="accent1"/>
          </a:effectRef>
          <a:fontRef idx="minor">
            <a:schemeClr val="tx1"/>
          </a:fontRef>
        </p:style>
      </p:cxnSp>
      <p:grpSp>
        <p:nvGrpSpPr>
          <p:cNvPr id="5" name="Gruppo 25">
            <a:extLst>
              <a:ext uri="{FF2B5EF4-FFF2-40B4-BE49-F238E27FC236}">
                <a16:creationId xmlns:a16="http://schemas.microsoft.com/office/drawing/2014/main" id="{7ED2D67D-DC5A-4048-8897-6E79B2DE515C}"/>
              </a:ext>
            </a:extLst>
          </p:cNvPr>
          <p:cNvGrpSpPr/>
          <p:nvPr/>
        </p:nvGrpSpPr>
        <p:grpSpPr>
          <a:xfrm>
            <a:off x="8571630" y="182889"/>
            <a:ext cx="174624" cy="209367"/>
            <a:chOff x="1555751" y="1989138"/>
            <a:chExt cx="303212" cy="363538"/>
          </a:xfrm>
        </p:grpSpPr>
        <p:sp>
          <p:nvSpPr>
            <p:cNvPr id="6" name="Freeform 13">
              <a:extLst>
                <a:ext uri="{FF2B5EF4-FFF2-40B4-BE49-F238E27FC236}">
                  <a16:creationId xmlns:a16="http://schemas.microsoft.com/office/drawing/2014/main" id="{566329D4-F1BB-CF45-A6DF-941B2D75C6E9}"/>
                </a:ext>
              </a:extLst>
            </p:cNvPr>
            <p:cNvSpPr>
              <a:spLocks/>
            </p:cNvSpPr>
            <p:nvPr userDrawn="1"/>
          </p:nvSpPr>
          <p:spPr bwMode="auto">
            <a:xfrm>
              <a:off x="1666875" y="2185988"/>
              <a:ext cx="161925" cy="114300"/>
            </a:xfrm>
            <a:custGeom>
              <a:avLst/>
              <a:gdLst>
                <a:gd name="T0" fmla="*/ 37 w 38"/>
                <a:gd name="T1" fmla="*/ 17 h 26"/>
                <a:gd name="T2" fmla="*/ 0 w 38"/>
                <a:gd name="T3" fmla="*/ 0 h 26"/>
                <a:gd name="T4" fmla="*/ 28 w 38"/>
                <a:gd name="T5" fmla="*/ 25 h 26"/>
                <a:gd name="T6" fmla="*/ 29 w 38"/>
                <a:gd name="T7" fmla="*/ 26 h 26"/>
                <a:gd name="T8" fmla="*/ 29 w 38"/>
                <a:gd name="T9" fmla="*/ 26 h 26"/>
                <a:gd name="T10" fmla="*/ 29 w 38"/>
                <a:gd name="T11" fmla="*/ 26 h 26"/>
                <a:gd name="T12" fmla="*/ 30 w 38"/>
                <a:gd name="T13" fmla="*/ 26 h 26"/>
                <a:gd name="T14" fmla="*/ 31 w 38"/>
                <a:gd name="T15" fmla="*/ 26 h 26"/>
                <a:gd name="T16" fmla="*/ 32 w 38"/>
                <a:gd name="T17" fmla="*/ 26 h 26"/>
                <a:gd name="T18" fmla="*/ 37 w 38"/>
                <a:gd name="T19" fmla="*/ 19 h 26"/>
                <a:gd name="T20" fmla="*/ 37 w 38"/>
                <a:gd name="T21" fmla="*/ 18 h 26"/>
                <a:gd name="T22" fmla="*/ 37 w 3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6">
                  <a:moveTo>
                    <a:pt x="37" y="17"/>
                  </a:moveTo>
                  <a:cubicBezTo>
                    <a:pt x="11" y="10"/>
                    <a:pt x="0" y="0"/>
                    <a:pt x="0" y="0"/>
                  </a:cubicBezTo>
                  <a:cubicBezTo>
                    <a:pt x="0" y="0"/>
                    <a:pt x="11" y="18"/>
                    <a:pt x="28" y="25"/>
                  </a:cubicBezTo>
                  <a:cubicBezTo>
                    <a:pt x="29" y="26"/>
                    <a:pt x="29" y="26"/>
                    <a:pt x="29" y="26"/>
                  </a:cubicBezTo>
                  <a:cubicBezTo>
                    <a:pt x="29" y="26"/>
                    <a:pt x="29" y="26"/>
                    <a:pt x="29" y="26"/>
                  </a:cubicBezTo>
                  <a:cubicBezTo>
                    <a:pt x="29" y="26"/>
                    <a:pt x="29" y="26"/>
                    <a:pt x="29" y="26"/>
                  </a:cubicBezTo>
                  <a:cubicBezTo>
                    <a:pt x="30" y="26"/>
                    <a:pt x="30" y="26"/>
                    <a:pt x="30" y="26"/>
                  </a:cubicBezTo>
                  <a:cubicBezTo>
                    <a:pt x="30" y="26"/>
                    <a:pt x="30" y="26"/>
                    <a:pt x="31" y="26"/>
                  </a:cubicBezTo>
                  <a:cubicBezTo>
                    <a:pt x="31" y="26"/>
                    <a:pt x="31" y="26"/>
                    <a:pt x="32" y="26"/>
                  </a:cubicBezTo>
                  <a:cubicBezTo>
                    <a:pt x="37" y="19"/>
                    <a:pt x="37" y="19"/>
                    <a:pt x="37" y="19"/>
                  </a:cubicBezTo>
                  <a:cubicBezTo>
                    <a:pt x="38" y="19"/>
                    <a:pt x="38" y="18"/>
                    <a:pt x="37" y="18"/>
                  </a:cubicBezTo>
                  <a:cubicBezTo>
                    <a:pt x="37" y="17"/>
                    <a:pt x="37" y="17"/>
                    <a:pt x="37" y="17"/>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 name="Freeform 14">
              <a:extLst>
                <a:ext uri="{FF2B5EF4-FFF2-40B4-BE49-F238E27FC236}">
                  <a16:creationId xmlns:a16="http://schemas.microsoft.com/office/drawing/2014/main" id="{B4D6CE35-415F-3E4F-AC38-1F3808AA7DB2}"/>
                </a:ext>
              </a:extLst>
            </p:cNvPr>
            <p:cNvSpPr>
              <a:spLocks/>
            </p:cNvSpPr>
            <p:nvPr userDrawn="1"/>
          </p:nvSpPr>
          <p:spPr bwMode="auto">
            <a:xfrm>
              <a:off x="1671638" y="2143126"/>
              <a:ext cx="187325" cy="47625"/>
            </a:xfrm>
            <a:custGeom>
              <a:avLst/>
              <a:gdLst>
                <a:gd name="T0" fmla="*/ 42 w 44"/>
                <a:gd name="T1" fmla="*/ 0 h 11"/>
                <a:gd name="T2" fmla="*/ 38 w 44"/>
                <a:gd name="T3" fmla="*/ 0 h 11"/>
                <a:gd name="T4" fmla="*/ 0 w 44"/>
                <a:gd name="T5" fmla="*/ 5 h 11"/>
                <a:gd name="T6" fmla="*/ 42 w 44"/>
                <a:gd name="T7" fmla="*/ 11 h 11"/>
                <a:gd name="T8" fmla="*/ 42 w 44"/>
                <a:gd name="T9" fmla="*/ 11 h 11"/>
                <a:gd name="T10" fmla="*/ 42 w 44"/>
                <a:gd name="T11" fmla="*/ 11 h 11"/>
                <a:gd name="T12" fmla="*/ 42 w 44"/>
                <a:gd name="T13" fmla="*/ 10 h 11"/>
                <a:gd name="T14" fmla="*/ 43 w 44"/>
                <a:gd name="T15" fmla="*/ 9 h 11"/>
                <a:gd name="T16" fmla="*/ 44 w 44"/>
                <a:gd name="T17" fmla="*/ 2 h 11"/>
                <a:gd name="T18" fmla="*/ 42 w 44"/>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1">
                  <a:moveTo>
                    <a:pt x="42" y="0"/>
                  </a:moveTo>
                  <a:cubicBezTo>
                    <a:pt x="42" y="0"/>
                    <a:pt x="40" y="0"/>
                    <a:pt x="38" y="0"/>
                  </a:cubicBezTo>
                  <a:cubicBezTo>
                    <a:pt x="28" y="0"/>
                    <a:pt x="0" y="5"/>
                    <a:pt x="0" y="5"/>
                  </a:cubicBezTo>
                  <a:cubicBezTo>
                    <a:pt x="42" y="11"/>
                    <a:pt x="42" y="11"/>
                    <a:pt x="42" y="11"/>
                  </a:cubicBezTo>
                  <a:cubicBezTo>
                    <a:pt x="42" y="11"/>
                    <a:pt x="42" y="11"/>
                    <a:pt x="42" y="11"/>
                  </a:cubicBezTo>
                  <a:cubicBezTo>
                    <a:pt x="42" y="11"/>
                    <a:pt x="42" y="11"/>
                    <a:pt x="42" y="11"/>
                  </a:cubicBezTo>
                  <a:cubicBezTo>
                    <a:pt x="42" y="11"/>
                    <a:pt x="42" y="10"/>
                    <a:pt x="42" y="10"/>
                  </a:cubicBezTo>
                  <a:cubicBezTo>
                    <a:pt x="43" y="10"/>
                    <a:pt x="43" y="10"/>
                    <a:pt x="43" y="9"/>
                  </a:cubicBezTo>
                  <a:cubicBezTo>
                    <a:pt x="43" y="8"/>
                    <a:pt x="43" y="4"/>
                    <a:pt x="44" y="2"/>
                  </a:cubicBezTo>
                  <a:cubicBezTo>
                    <a:pt x="44" y="1"/>
                    <a:pt x="43" y="0"/>
                    <a:pt x="42" y="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 name="Freeform 15">
              <a:extLst>
                <a:ext uri="{FF2B5EF4-FFF2-40B4-BE49-F238E27FC236}">
                  <a16:creationId xmlns:a16="http://schemas.microsoft.com/office/drawing/2014/main" id="{BC9547D1-8591-2340-A75B-029CF29548B1}"/>
                </a:ext>
              </a:extLst>
            </p:cNvPr>
            <p:cNvSpPr>
              <a:spLocks/>
            </p:cNvSpPr>
            <p:nvPr userDrawn="1"/>
          </p:nvSpPr>
          <p:spPr bwMode="auto">
            <a:xfrm>
              <a:off x="1671638" y="2020888"/>
              <a:ext cx="165100" cy="112713"/>
            </a:xfrm>
            <a:custGeom>
              <a:avLst/>
              <a:gdLst>
                <a:gd name="T0" fmla="*/ 0 w 39"/>
                <a:gd name="T1" fmla="*/ 26 h 26"/>
                <a:gd name="T2" fmla="*/ 38 w 39"/>
                <a:gd name="T3" fmla="*/ 10 h 26"/>
                <a:gd name="T4" fmla="*/ 39 w 39"/>
                <a:gd name="T5" fmla="*/ 9 h 26"/>
                <a:gd name="T6" fmla="*/ 39 w 39"/>
                <a:gd name="T7" fmla="*/ 8 h 26"/>
                <a:gd name="T8" fmla="*/ 34 w 39"/>
                <a:gd name="T9" fmla="*/ 1 h 26"/>
                <a:gd name="T10" fmla="*/ 32 w 39"/>
                <a:gd name="T11" fmla="*/ 0 h 26"/>
                <a:gd name="T12" fmla="*/ 32 w 39"/>
                <a:gd name="T13" fmla="*/ 0 h 26"/>
                <a:gd name="T14" fmla="*/ 32 w 39"/>
                <a:gd name="T15" fmla="*/ 0 h 26"/>
                <a:gd name="T16" fmla="*/ 32 w 39"/>
                <a:gd name="T17" fmla="*/ 0 h 26"/>
                <a:gd name="T18" fmla="*/ 31 w 39"/>
                <a:gd name="T19" fmla="*/ 1 h 26"/>
                <a:gd name="T20" fmla="*/ 0 w 39"/>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6">
                  <a:moveTo>
                    <a:pt x="0" y="26"/>
                  </a:moveTo>
                  <a:cubicBezTo>
                    <a:pt x="13" y="14"/>
                    <a:pt x="36" y="10"/>
                    <a:pt x="38" y="10"/>
                  </a:cubicBezTo>
                  <a:cubicBezTo>
                    <a:pt x="38" y="10"/>
                    <a:pt x="39" y="9"/>
                    <a:pt x="39" y="9"/>
                  </a:cubicBezTo>
                  <a:cubicBezTo>
                    <a:pt x="39" y="9"/>
                    <a:pt x="39" y="8"/>
                    <a:pt x="39" y="8"/>
                  </a:cubicBezTo>
                  <a:cubicBezTo>
                    <a:pt x="38" y="6"/>
                    <a:pt x="35" y="2"/>
                    <a:pt x="34" y="1"/>
                  </a:cubicBezTo>
                  <a:cubicBezTo>
                    <a:pt x="33" y="0"/>
                    <a:pt x="33" y="0"/>
                    <a:pt x="32" y="0"/>
                  </a:cubicBezTo>
                  <a:cubicBezTo>
                    <a:pt x="32" y="0"/>
                    <a:pt x="32" y="0"/>
                    <a:pt x="32" y="0"/>
                  </a:cubicBezTo>
                  <a:cubicBezTo>
                    <a:pt x="32" y="0"/>
                    <a:pt x="32" y="0"/>
                    <a:pt x="32" y="0"/>
                  </a:cubicBezTo>
                  <a:cubicBezTo>
                    <a:pt x="32" y="0"/>
                    <a:pt x="32" y="0"/>
                    <a:pt x="32" y="0"/>
                  </a:cubicBezTo>
                  <a:cubicBezTo>
                    <a:pt x="31" y="1"/>
                    <a:pt x="31" y="1"/>
                    <a:pt x="31" y="1"/>
                  </a:cubicBezTo>
                  <a:cubicBezTo>
                    <a:pt x="14" y="7"/>
                    <a:pt x="5" y="20"/>
                    <a:pt x="0" y="26"/>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 name="Freeform 16">
              <a:extLst>
                <a:ext uri="{FF2B5EF4-FFF2-40B4-BE49-F238E27FC236}">
                  <a16:creationId xmlns:a16="http://schemas.microsoft.com/office/drawing/2014/main" id="{F86578CE-B340-7B46-8EEF-BBF21FE0486C}"/>
                </a:ext>
              </a:extLst>
            </p:cNvPr>
            <p:cNvSpPr>
              <a:spLocks/>
            </p:cNvSpPr>
            <p:nvPr userDrawn="1"/>
          </p:nvSpPr>
          <p:spPr bwMode="auto">
            <a:xfrm>
              <a:off x="1641475" y="1989138"/>
              <a:ext cx="85725" cy="144463"/>
            </a:xfrm>
            <a:custGeom>
              <a:avLst/>
              <a:gdLst>
                <a:gd name="T0" fmla="*/ 1 w 20"/>
                <a:gd name="T1" fmla="*/ 33 h 33"/>
                <a:gd name="T2" fmla="*/ 2 w 20"/>
                <a:gd name="T3" fmla="*/ 27 h 33"/>
                <a:gd name="T4" fmla="*/ 20 w 20"/>
                <a:gd name="T5" fmla="*/ 2 h 33"/>
                <a:gd name="T6" fmla="*/ 20 w 20"/>
                <a:gd name="T7" fmla="*/ 0 h 33"/>
                <a:gd name="T8" fmla="*/ 19 w 20"/>
                <a:gd name="T9" fmla="*/ 0 h 33"/>
                <a:gd name="T10" fmla="*/ 11 w 20"/>
                <a:gd name="T11" fmla="*/ 0 h 33"/>
                <a:gd name="T12" fmla="*/ 10 w 20"/>
                <a:gd name="T13" fmla="*/ 0 h 33"/>
                <a:gd name="T14" fmla="*/ 9 w 20"/>
                <a:gd name="T15" fmla="*/ 1 h 33"/>
                <a:gd name="T16" fmla="*/ 8 w 20"/>
                <a:gd name="T17" fmla="*/ 3 h 33"/>
                <a:gd name="T18" fmla="*/ 7 w 20"/>
                <a:gd name="T19" fmla="*/ 4 h 33"/>
                <a:gd name="T20" fmla="*/ 7 w 20"/>
                <a:gd name="T21" fmla="*/ 4 h 33"/>
                <a:gd name="T22" fmla="*/ 6 w 20"/>
                <a:gd name="T23" fmla="*/ 5 h 33"/>
                <a:gd name="T24" fmla="*/ 1 w 20"/>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3">
                  <a:moveTo>
                    <a:pt x="1" y="33"/>
                  </a:moveTo>
                  <a:cubicBezTo>
                    <a:pt x="1" y="32"/>
                    <a:pt x="2" y="28"/>
                    <a:pt x="2" y="27"/>
                  </a:cubicBezTo>
                  <a:cubicBezTo>
                    <a:pt x="6" y="15"/>
                    <a:pt x="16" y="5"/>
                    <a:pt x="20" y="2"/>
                  </a:cubicBezTo>
                  <a:cubicBezTo>
                    <a:pt x="20" y="2"/>
                    <a:pt x="20" y="1"/>
                    <a:pt x="20" y="0"/>
                  </a:cubicBezTo>
                  <a:cubicBezTo>
                    <a:pt x="20" y="0"/>
                    <a:pt x="19" y="0"/>
                    <a:pt x="19" y="0"/>
                  </a:cubicBezTo>
                  <a:cubicBezTo>
                    <a:pt x="11" y="0"/>
                    <a:pt x="11" y="0"/>
                    <a:pt x="11" y="0"/>
                  </a:cubicBezTo>
                  <a:cubicBezTo>
                    <a:pt x="10" y="0"/>
                    <a:pt x="10" y="0"/>
                    <a:pt x="10" y="0"/>
                  </a:cubicBezTo>
                  <a:cubicBezTo>
                    <a:pt x="9" y="1"/>
                    <a:pt x="9" y="1"/>
                    <a:pt x="9" y="1"/>
                  </a:cubicBezTo>
                  <a:cubicBezTo>
                    <a:pt x="8" y="3"/>
                    <a:pt x="8" y="3"/>
                    <a:pt x="8" y="3"/>
                  </a:cubicBezTo>
                  <a:cubicBezTo>
                    <a:pt x="8" y="3"/>
                    <a:pt x="7" y="4"/>
                    <a:pt x="7" y="4"/>
                  </a:cubicBezTo>
                  <a:cubicBezTo>
                    <a:pt x="7" y="4"/>
                    <a:pt x="7" y="4"/>
                    <a:pt x="7" y="4"/>
                  </a:cubicBezTo>
                  <a:cubicBezTo>
                    <a:pt x="6" y="5"/>
                    <a:pt x="6" y="5"/>
                    <a:pt x="6" y="5"/>
                  </a:cubicBezTo>
                  <a:cubicBezTo>
                    <a:pt x="4" y="9"/>
                    <a:pt x="0" y="20"/>
                    <a:pt x="1" y="33"/>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17">
              <a:extLst>
                <a:ext uri="{FF2B5EF4-FFF2-40B4-BE49-F238E27FC236}">
                  <a16:creationId xmlns:a16="http://schemas.microsoft.com/office/drawing/2014/main" id="{EDCA04D0-FC2E-D54F-B89D-CF341033D673}"/>
                </a:ext>
              </a:extLst>
            </p:cNvPr>
            <p:cNvSpPr>
              <a:spLocks/>
            </p:cNvSpPr>
            <p:nvPr userDrawn="1"/>
          </p:nvSpPr>
          <p:spPr bwMode="auto">
            <a:xfrm>
              <a:off x="1581150" y="2051051"/>
              <a:ext cx="47625" cy="87313"/>
            </a:xfrm>
            <a:custGeom>
              <a:avLst/>
              <a:gdLst>
                <a:gd name="T0" fmla="*/ 11 w 11"/>
                <a:gd name="T1" fmla="*/ 20 h 20"/>
                <a:gd name="T2" fmla="*/ 6 w 11"/>
                <a:gd name="T3" fmla="*/ 2 h 20"/>
                <a:gd name="T4" fmla="*/ 6 w 11"/>
                <a:gd name="T5" fmla="*/ 1 h 20"/>
                <a:gd name="T6" fmla="*/ 5 w 11"/>
                <a:gd name="T7" fmla="*/ 0 h 20"/>
                <a:gd name="T8" fmla="*/ 3 w 11"/>
                <a:gd name="T9" fmla="*/ 1 h 20"/>
                <a:gd name="T10" fmla="*/ 0 w 11"/>
                <a:gd name="T11" fmla="*/ 8 h 20"/>
                <a:gd name="T12" fmla="*/ 0 w 11"/>
                <a:gd name="T13" fmla="*/ 9 h 20"/>
                <a:gd name="T14" fmla="*/ 11 w 11"/>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0">
                  <a:moveTo>
                    <a:pt x="11" y="20"/>
                  </a:moveTo>
                  <a:cubicBezTo>
                    <a:pt x="11" y="20"/>
                    <a:pt x="6" y="12"/>
                    <a:pt x="6" y="2"/>
                  </a:cubicBezTo>
                  <a:cubicBezTo>
                    <a:pt x="6" y="1"/>
                    <a:pt x="6" y="1"/>
                    <a:pt x="6" y="1"/>
                  </a:cubicBezTo>
                  <a:cubicBezTo>
                    <a:pt x="6" y="1"/>
                    <a:pt x="5" y="0"/>
                    <a:pt x="5" y="0"/>
                  </a:cubicBezTo>
                  <a:cubicBezTo>
                    <a:pt x="4" y="0"/>
                    <a:pt x="4" y="0"/>
                    <a:pt x="3" y="1"/>
                  </a:cubicBezTo>
                  <a:cubicBezTo>
                    <a:pt x="2" y="3"/>
                    <a:pt x="0" y="8"/>
                    <a:pt x="0" y="8"/>
                  </a:cubicBezTo>
                  <a:cubicBezTo>
                    <a:pt x="0" y="8"/>
                    <a:pt x="0" y="9"/>
                    <a:pt x="0" y="9"/>
                  </a:cubicBezTo>
                  <a:cubicBezTo>
                    <a:pt x="2" y="14"/>
                    <a:pt x="11" y="20"/>
                    <a:pt x="11" y="2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18">
              <a:extLst>
                <a:ext uri="{FF2B5EF4-FFF2-40B4-BE49-F238E27FC236}">
                  <a16:creationId xmlns:a16="http://schemas.microsoft.com/office/drawing/2014/main" id="{2868EAE8-4C19-FB43-A3C8-A8419D30750D}"/>
                </a:ext>
              </a:extLst>
            </p:cNvPr>
            <p:cNvSpPr>
              <a:spLocks/>
            </p:cNvSpPr>
            <p:nvPr userDrawn="1"/>
          </p:nvSpPr>
          <p:spPr bwMode="auto">
            <a:xfrm>
              <a:off x="1573213" y="2185988"/>
              <a:ext cx="50800" cy="84138"/>
            </a:xfrm>
            <a:custGeom>
              <a:avLst/>
              <a:gdLst>
                <a:gd name="T0" fmla="*/ 1 w 12"/>
                <a:gd name="T1" fmla="*/ 9 h 19"/>
                <a:gd name="T2" fmla="*/ 0 w 12"/>
                <a:gd name="T3" fmla="*/ 10 h 19"/>
                <a:gd name="T4" fmla="*/ 2 w 12"/>
                <a:gd name="T5" fmla="*/ 18 h 19"/>
                <a:gd name="T6" fmla="*/ 4 w 12"/>
                <a:gd name="T7" fmla="*/ 18 h 19"/>
                <a:gd name="T8" fmla="*/ 5 w 12"/>
                <a:gd name="T9" fmla="*/ 16 h 19"/>
                <a:gd name="T10" fmla="*/ 12 w 12"/>
                <a:gd name="T11" fmla="*/ 0 h 19"/>
                <a:gd name="T12" fmla="*/ 1 w 12"/>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2" h="19">
                  <a:moveTo>
                    <a:pt x="1" y="9"/>
                  </a:moveTo>
                  <a:cubicBezTo>
                    <a:pt x="0" y="9"/>
                    <a:pt x="0" y="9"/>
                    <a:pt x="0" y="10"/>
                  </a:cubicBezTo>
                  <a:cubicBezTo>
                    <a:pt x="1" y="10"/>
                    <a:pt x="1" y="15"/>
                    <a:pt x="2" y="18"/>
                  </a:cubicBezTo>
                  <a:cubicBezTo>
                    <a:pt x="3" y="19"/>
                    <a:pt x="4" y="18"/>
                    <a:pt x="4" y="18"/>
                  </a:cubicBezTo>
                  <a:cubicBezTo>
                    <a:pt x="5" y="18"/>
                    <a:pt x="5" y="17"/>
                    <a:pt x="5" y="16"/>
                  </a:cubicBezTo>
                  <a:cubicBezTo>
                    <a:pt x="7" y="9"/>
                    <a:pt x="12" y="0"/>
                    <a:pt x="12" y="0"/>
                  </a:cubicBezTo>
                  <a:cubicBezTo>
                    <a:pt x="12" y="0"/>
                    <a:pt x="4" y="4"/>
                    <a:pt x="1" y="9"/>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19">
              <a:extLst>
                <a:ext uri="{FF2B5EF4-FFF2-40B4-BE49-F238E27FC236}">
                  <a16:creationId xmlns:a16="http://schemas.microsoft.com/office/drawing/2014/main" id="{AC2C11BB-3582-C744-A3DD-4D8CF1F8CF6D}"/>
                </a:ext>
              </a:extLst>
            </p:cNvPr>
            <p:cNvSpPr>
              <a:spLocks/>
            </p:cNvSpPr>
            <p:nvPr userDrawn="1"/>
          </p:nvSpPr>
          <p:spPr bwMode="auto">
            <a:xfrm>
              <a:off x="1633538" y="2185988"/>
              <a:ext cx="96837" cy="166688"/>
            </a:xfrm>
            <a:custGeom>
              <a:avLst/>
              <a:gdLst>
                <a:gd name="T0" fmla="*/ 20 w 23"/>
                <a:gd name="T1" fmla="*/ 32 h 38"/>
                <a:gd name="T2" fmla="*/ 19 w 23"/>
                <a:gd name="T3" fmla="*/ 31 h 38"/>
                <a:gd name="T4" fmla="*/ 19 w 23"/>
                <a:gd name="T5" fmla="*/ 31 h 38"/>
                <a:gd name="T6" fmla="*/ 3 w 23"/>
                <a:gd name="T7" fmla="*/ 0 h 38"/>
                <a:gd name="T8" fmla="*/ 12 w 23"/>
                <a:gd name="T9" fmla="*/ 38 h 38"/>
                <a:gd name="T10" fmla="*/ 12 w 23"/>
                <a:gd name="T11" fmla="*/ 38 h 38"/>
                <a:gd name="T12" fmla="*/ 12 w 23"/>
                <a:gd name="T13" fmla="*/ 38 h 38"/>
                <a:gd name="T14" fmla="*/ 13 w 23"/>
                <a:gd name="T15" fmla="*/ 38 h 38"/>
                <a:gd name="T16" fmla="*/ 22 w 23"/>
                <a:gd name="T17" fmla="*/ 36 h 38"/>
                <a:gd name="T18" fmla="*/ 22 w 23"/>
                <a:gd name="T19" fmla="*/ 36 h 38"/>
                <a:gd name="T20" fmla="*/ 23 w 23"/>
                <a:gd name="T21" fmla="*/ 36 h 38"/>
                <a:gd name="T22" fmla="*/ 23 w 23"/>
                <a:gd name="T23" fmla="*/ 34 h 38"/>
                <a:gd name="T24" fmla="*/ 20 w 23"/>
                <a:gd name="T25"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8">
                  <a:moveTo>
                    <a:pt x="20" y="32"/>
                  </a:moveTo>
                  <a:cubicBezTo>
                    <a:pt x="19" y="31"/>
                    <a:pt x="19" y="31"/>
                    <a:pt x="19" y="31"/>
                  </a:cubicBezTo>
                  <a:cubicBezTo>
                    <a:pt x="19" y="31"/>
                    <a:pt x="19" y="31"/>
                    <a:pt x="19" y="31"/>
                  </a:cubicBezTo>
                  <a:cubicBezTo>
                    <a:pt x="5" y="16"/>
                    <a:pt x="3" y="0"/>
                    <a:pt x="3" y="0"/>
                  </a:cubicBezTo>
                  <a:cubicBezTo>
                    <a:pt x="3" y="0"/>
                    <a:pt x="0" y="24"/>
                    <a:pt x="12" y="38"/>
                  </a:cubicBezTo>
                  <a:cubicBezTo>
                    <a:pt x="12" y="38"/>
                    <a:pt x="12" y="38"/>
                    <a:pt x="12" y="38"/>
                  </a:cubicBezTo>
                  <a:cubicBezTo>
                    <a:pt x="12" y="38"/>
                    <a:pt x="12" y="38"/>
                    <a:pt x="12" y="38"/>
                  </a:cubicBezTo>
                  <a:cubicBezTo>
                    <a:pt x="13" y="38"/>
                    <a:pt x="13" y="38"/>
                    <a:pt x="13" y="38"/>
                  </a:cubicBezTo>
                  <a:cubicBezTo>
                    <a:pt x="22" y="36"/>
                    <a:pt x="22" y="36"/>
                    <a:pt x="22" y="36"/>
                  </a:cubicBezTo>
                  <a:cubicBezTo>
                    <a:pt x="22" y="36"/>
                    <a:pt x="22" y="36"/>
                    <a:pt x="22" y="36"/>
                  </a:cubicBezTo>
                  <a:cubicBezTo>
                    <a:pt x="23" y="36"/>
                    <a:pt x="23" y="36"/>
                    <a:pt x="23" y="36"/>
                  </a:cubicBezTo>
                  <a:cubicBezTo>
                    <a:pt x="23" y="35"/>
                    <a:pt x="23" y="35"/>
                    <a:pt x="23" y="34"/>
                  </a:cubicBezTo>
                  <a:cubicBezTo>
                    <a:pt x="22" y="34"/>
                    <a:pt x="21" y="33"/>
                    <a:pt x="20" y="32"/>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20">
              <a:extLst>
                <a:ext uri="{FF2B5EF4-FFF2-40B4-BE49-F238E27FC236}">
                  <a16:creationId xmlns:a16="http://schemas.microsoft.com/office/drawing/2014/main" id="{B4946CBE-37A4-814A-B5C1-82AFC7F4B05A}"/>
                </a:ext>
              </a:extLst>
            </p:cNvPr>
            <p:cNvSpPr>
              <a:spLocks/>
            </p:cNvSpPr>
            <p:nvPr userDrawn="1"/>
          </p:nvSpPr>
          <p:spPr bwMode="auto">
            <a:xfrm>
              <a:off x="1555751" y="2138363"/>
              <a:ext cx="63500" cy="39688"/>
            </a:xfrm>
            <a:custGeom>
              <a:avLst/>
              <a:gdLst>
                <a:gd name="T0" fmla="*/ 15 w 15"/>
                <a:gd name="T1" fmla="*/ 5 h 9"/>
                <a:gd name="T2" fmla="*/ 11 w 15"/>
                <a:gd name="T3" fmla="*/ 4 h 9"/>
                <a:gd name="T4" fmla="*/ 4 w 15"/>
                <a:gd name="T5" fmla="*/ 1 h 9"/>
                <a:gd name="T6" fmla="*/ 3 w 15"/>
                <a:gd name="T7" fmla="*/ 0 h 9"/>
                <a:gd name="T8" fmla="*/ 2 w 15"/>
                <a:gd name="T9" fmla="*/ 0 h 9"/>
                <a:gd name="T10" fmla="*/ 2 w 15"/>
                <a:gd name="T11" fmla="*/ 0 h 9"/>
                <a:gd name="T12" fmla="*/ 1 w 15"/>
                <a:gd name="T13" fmla="*/ 1 h 9"/>
                <a:gd name="T14" fmla="*/ 0 w 15"/>
                <a:gd name="T15" fmla="*/ 8 h 9"/>
                <a:gd name="T16" fmla="*/ 1 w 15"/>
                <a:gd name="T17" fmla="*/ 8 h 9"/>
                <a:gd name="T18" fmla="*/ 1 w 15"/>
                <a:gd name="T19" fmla="*/ 9 h 9"/>
                <a:gd name="T20" fmla="*/ 2 w 15"/>
                <a:gd name="T21" fmla="*/ 9 h 9"/>
                <a:gd name="T22" fmla="*/ 12 w 15"/>
                <a:gd name="T23" fmla="*/ 6 h 9"/>
                <a:gd name="T24" fmla="*/ 15 w 15"/>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15" y="5"/>
                  </a:moveTo>
                  <a:cubicBezTo>
                    <a:pt x="11" y="4"/>
                    <a:pt x="11" y="4"/>
                    <a:pt x="11" y="4"/>
                  </a:cubicBezTo>
                  <a:cubicBezTo>
                    <a:pt x="10" y="4"/>
                    <a:pt x="6" y="2"/>
                    <a:pt x="4" y="1"/>
                  </a:cubicBezTo>
                  <a:cubicBezTo>
                    <a:pt x="4" y="1"/>
                    <a:pt x="4" y="0"/>
                    <a:pt x="3" y="0"/>
                  </a:cubicBezTo>
                  <a:cubicBezTo>
                    <a:pt x="3" y="0"/>
                    <a:pt x="3" y="0"/>
                    <a:pt x="2" y="0"/>
                  </a:cubicBezTo>
                  <a:cubicBezTo>
                    <a:pt x="2" y="0"/>
                    <a:pt x="2" y="0"/>
                    <a:pt x="2" y="0"/>
                  </a:cubicBezTo>
                  <a:cubicBezTo>
                    <a:pt x="2" y="0"/>
                    <a:pt x="1" y="1"/>
                    <a:pt x="1" y="1"/>
                  </a:cubicBezTo>
                  <a:cubicBezTo>
                    <a:pt x="1" y="2"/>
                    <a:pt x="0" y="7"/>
                    <a:pt x="0" y="8"/>
                  </a:cubicBezTo>
                  <a:cubicBezTo>
                    <a:pt x="0" y="8"/>
                    <a:pt x="1" y="8"/>
                    <a:pt x="1" y="8"/>
                  </a:cubicBezTo>
                  <a:cubicBezTo>
                    <a:pt x="1" y="9"/>
                    <a:pt x="1" y="9"/>
                    <a:pt x="1" y="9"/>
                  </a:cubicBezTo>
                  <a:cubicBezTo>
                    <a:pt x="2" y="9"/>
                    <a:pt x="2" y="9"/>
                    <a:pt x="2" y="9"/>
                  </a:cubicBezTo>
                  <a:cubicBezTo>
                    <a:pt x="4" y="8"/>
                    <a:pt x="9" y="7"/>
                    <a:pt x="12" y="6"/>
                  </a:cubicBezTo>
                  <a:lnTo>
                    <a:pt x="15" y="5"/>
                  </a:lnTo>
                  <a:close/>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Rettangolo 37">
            <a:extLst>
              <a:ext uri="{FF2B5EF4-FFF2-40B4-BE49-F238E27FC236}">
                <a16:creationId xmlns:a16="http://schemas.microsoft.com/office/drawing/2014/main" id="{7B072161-8E8C-6C4C-9282-B701F333D38F}"/>
              </a:ext>
            </a:extLst>
          </p:cNvPr>
          <p:cNvSpPr/>
          <p:nvPr/>
        </p:nvSpPr>
        <p:spPr>
          <a:xfrm>
            <a:off x="456042" y="6500844"/>
            <a:ext cx="3324996" cy="184666"/>
          </a:xfrm>
          <a:prstGeom prst="rect">
            <a:avLst/>
          </a:prstGeom>
        </p:spPr>
        <p:txBody>
          <a:bodyPr wrap="square">
            <a:spAutoFit/>
          </a:bodyPr>
          <a:lstStyle/>
          <a:p>
            <a:r>
              <a:rPr lang="en-US" sz="600" noProof="0" dirty="0">
                <a:solidFill>
                  <a:srgbClr val="5B6770"/>
                </a:solidFill>
              </a:rPr>
              <a:t>© 2020 Leonardo/Selex ES Inc. </a:t>
            </a:r>
          </a:p>
        </p:txBody>
      </p:sp>
      <p:sp>
        <p:nvSpPr>
          <p:cNvPr id="16" name="Rettangolo 36">
            <a:extLst>
              <a:ext uri="{FF2B5EF4-FFF2-40B4-BE49-F238E27FC236}">
                <a16:creationId xmlns:a16="http://schemas.microsoft.com/office/drawing/2014/main" id="{ABAE53A4-BA80-F64B-8982-9822A21795F2}"/>
              </a:ext>
            </a:extLst>
          </p:cNvPr>
          <p:cNvSpPr/>
          <p:nvPr/>
        </p:nvSpPr>
        <p:spPr>
          <a:xfrm>
            <a:off x="539552" y="419162"/>
            <a:ext cx="198000" cy="45719"/>
          </a:xfrm>
          <a:prstGeom prst="rect">
            <a:avLst/>
          </a:prstGeom>
          <a:solidFill>
            <a:srgbClr val="EA0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cxnSp>
        <p:nvCxnSpPr>
          <p:cNvPr id="17" name="Connettore diritto 38">
            <a:extLst>
              <a:ext uri="{FF2B5EF4-FFF2-40B4-BE49-F238E27FC236}">
                <a16:creationId xmlns:a16="http://schemas.microsoft.com/office/drawing/2014/main" id="{0CF5BD47-B2DC-4943-BF4F-A93AFAE5A926}"/>
              </a:ext>
            </a:extLst>
          </p:cNvPr>
          <p:cNvCxnSpPr/>
          <p:nvPr/>
        </p:nvCxnSpPr>
        <p:spPr>
          <a:xfrm flipV="1">
            <a:off x="8269147" y="6602083"/>
            <a:ext cx="477107" cy="274203"/>
          </a:xfrm>
          <a:prstGeom prst="line">
            <a:avLst/>
          </a:prstGeom>
          <a:ln w="19050">
            <a:solidFill>
              <a:srgbClr val="EA002A"/>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202CCB9F-6557-D54F-B793-830FB15332F9}"/>
              </a:ext>
            </a:extLst>
          </p:cNvPr>
          <p:cNvSpPr txBox="1"/>
          <p:nvPr/>
        </p:nvSpPr>
        <p:spPr>
          <a:xfrm>
            <a:off x="539552" y="546638"/>
            <a:ext cx="8188540" cy="369332"/>
          </a:xfrm>
          <a:prstGeom prst="rect">
            <a:avLst/>
          </a:prstGeom>
          <a:noFill/>
        </p:spPr>
        <p:txBody>
          <a:bodyPr wrap="square">
            <a:spAutoFit/>
          </a:bodyPr>
          <a:lstStyle/>
          <a:p>
            <a:r>
              <a:rPr lang="en-US" sz="1800" dirty="0">
                <a:solidFill>
                  <a:srgbClr val="EA002A"/>
                </a:solidFill>
              </a:rPr>
              <a:t>WHAT IS A RUNWAY INCURSION WARNING SYSTEM (</a:t>
            </a:r>
            <a:r>
              <a:rPr lang="en-US" sz="1800" dirty="0" err="1">
                <a:solidFill>
                  <a:srgbClr val="EA002A"/>
                </a:solidFill>
              </a:rPr>
              <a:t>RIWS</a:t>
            </a:r>
            <a:r>
              <a:rPr lang="en-US" sz="1800" dirty="0">
                <a:solidFill>
                  <a:srgbClr val="EA002A"/>
                </a:solidFill>
              </a:rPr>
              <a:t>)?</a:t>
            </a:r>
          </a:p>
        </p:txBody>
      </p:sp>
      <p:pic>
        <p:nvPicPr>
          <p:cNvPr id="19" name="Picture 18">
            <a:extLst>
              <a:ext uri="{FF2B5EF4-FFF2-40B4-BE49-F238E27FC236}">
                <a16:creationId xmlns:a16="http://schemas.microsoft.com/office/drawing/2014/main" id="{94B65558-24B8-AC4C-8906-DFC4B87AF10A}"/>
              </a:ext>
            </a:extLst>
          </p:cNvPr>
          <p:cNvPicPr>
            <a:picLocks noChangeAspect="1"/>
          </p:cNvPicPr>
          <p:nvPr/>
        </p:nvPicPr>
        <p:blipFill rotWithShape="1">
          <a:blip r:embed="rId2"/>
          <a:srcRect t="16746"/>
          <a:stretch/>
        </p:blipFill>
        <p:spPr>
          <a:xfrm>
            <a:off x="2509968" y="4565031"/>
            <a:ext cx="4124063" cy="1915947"/>
          </a:xfrm>
          <a:prstGeom prst="rect">
            <a:avLst/>
          </a:prstGeom>
        </p:spPr>
      </p:pic>
    </p:spTree>
    <p:extLst>
      <p:ext uri="{BB962C8B-B14F-4D97-AF65-F5344CB8AC3E}">
        <p14:creationId xmlns:p14="http://schemas.microsoft.com/office/powerpoint/2010/main" val="2697240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15997" y="3123663"/>
            <a:ext cx="7712003" cy="3108543"/>
          </a:xfrm>
          <a:prstGeom prst="rect">
            <a:avLst/>
          </a:prstGeom>
          <a:noFill/>
        </p:spPr>
        <p:txBody>
          <a:bodyPr wrap="square" rtlCol="0">
            <a:spAutoFit/>
          </a:bodyPr>
          <a:lstStyle/>
          <a:p>
            <a:pPr algn="ctr"/>
            <a:r>
              <a:rPr lang="en-US" sz="2000" dirty="0"/>
              <a:t>“The RIWS should be used as a situational awareness tool. The use of RIWS does not relieve vehicle operators of their responsibilities relevant to airport familiarity, situational awareness, driver training, and following air traffic controllers’ instructions when driving on the AOA.”</a:t>
            </a:r>
          </a:p>
          <a:p>
            <a:pPr algn="ctr"/>
            <a:endParaRPr lang="en-US" sz="800" dirty="0"/>
          </a:p>
          <a:p>
            <a:pPr algn="ctr"/>
            <a:r>
              <a:rPr lang="en-US" sz="1400" dirty="0"/>
              <a:t>FAA AC 150/5210-25A - Performance Specification for Airport Vehicle Runway Incursion Warning System </a:t>
            </a:r>
            <a:r>
              <a:rPr lang="en-US" sz="1400" dirty="0">
                <a:solidFill>
                  <a:srgbClr val="0070C0"/>
                </a:solidFill>
              </a:rPr>
              <a:t>https://www.faa.gov/documentLibrary/media/Advisory_Circular/150-5210-25A.pdf</a:t>
            </a:r>
            <a:endParaRPr lang="en-US" sz="2000" dirty="0">
              <a:solidFill>
                <a:srgbClr val="FF0000"/>
              </a:solidFill>
            </a:endParaRPr>
          </a:p>
          <a:p>
            <a:endParaRPr lang="en-US" sz="2000" dirty="0">
              <a:solidFill>
                <a:srgbClr val="FF0000"/>
              </a:solidFill>
            </a:endParaRPr>
          </a:p>
          <a:p>
            <a:pPr algn="ctr"/>
            <a:r>
              <a:rPr lang="en-US" sz="2000" dirty="0">
                <a:solidFill>
                  <a:srgbClr val="FF0000"/>
                </a:solidFill>
              </a:rPr>
              <a:t>IT IS THE RESPONSIBILITY OF THE DRIVER TO FOLLOW </a:t>
            </a:r>
            <a:r>
              <a:rPr lang="en-US" sz="2000" b="1" u="sng" dirty="0">
                <a:solidFill>
                  <a:srgbClr val="FF0000"/>
                </a:solidFill>
              </a:rPr>
              <a:t>ALL</a:t>
            </a:r>
            <a:r>
              <a:rPr lang="en-US" sz="2000" dirty="0">
                <a:solidFill>
                  <a:srgbClr val="FF0000"/>
                </a:solidFill>
              </a:rPr>
              <a:t> INSTRUCTIONS FROM ATC WHILE IN THE AOA AND TO REMAIN CLEAR OF RUNWAY SAFETY AREAS UNLESS AUTHORIZED BY ATC.</a:t>
            </a:r>
          </a:p>
        </p:txBody>
      </p:sp>
      <p:sp>
        <p:nvSpPr>
          <p:cNvPr id="3" name="pg num">
            <a:extLst>
              <a:ext uri="{FF2B5EF4-FFF2-40B4-BE49-F238E27FC236}">
                <a16:creationId xmlns:a16="http://schemas.microsoft.com/office/drawing/2014/main" id="{5677E0BC-5C99-A343-B053-E6755CB9AC83}"/>
              </a:ext>
            </a:extLst>
          </p:cNvPr>
          <p:cNvSpPr txBox="1">
            <a:spLocks noChangeArrowheads="1"/>
          </p:cNvSpPr>
          <p:nvPr/>
        </p:nvSpPr>
        <p:spPr bwMode="auto">
          <a:xfrm>
            <a:off x="8442430" y="6524690"/>
            <a:ext cx="285662" cy="123111"/>
          </a:xfrm>
          <a:prstGeom prst="rect">
            <a:avLst/>
          </a:prstGeom>
          <a:noFill/>
          <a:ln>
            <a:noFill/>
          </a:ln>
        </p:spPr>
        <p:txBody>
          <a:bodyPr wrap="square" lIns="0" tIns="0" rIns="0" bIns="0" anchor="b">
            <a:spAutoFit/>
          </a:bodyPr>
          <a:lstStyle/>
          <a:p>
            <a:pPr algn="ctr"/>
            <a:fld id="{E7E4AC88-19C6-40A4-9EF0-FC456228FC9F}" type="slidenum">
              <a:rPr lang="en-US" sz="800" noProof="0" smtClean="0">
                <a:solidFill>
                  <a:srgbClr val="5B6770"/>
                </a:solidFill>
              </a:rPr>
              <a:pPr algn="ctr"/>
              <a:t>3</a:t>
            </a:fld>
            <a:endParaRPr lang="en-US" sz="800" noProof="0" dirty="0">
              <a:solidFill>
                <a:srgbClr val="5B6770"/>
              </a:solidFill>
            </a:endParaRPr>
          </a:p>
        </p:txBody>
      </p:sp>
      <p:cxnSp>
        <p:nvCxnSpPr>
          <p:cNvPr id="4" name="Connettore diritto 27">
            <a:extLst>
              <a:ext uri="{FF2B5EF4-FFF2-40B4-BE49-F238E27FC236}">
                <a16:creationId xmlns:a16="http://schemas.microsoft.com/office/drawing/2014/main" id="{448D488B-978D-3942-8C3C-BCC07FE40BA1}"/>
              </a:ext>
            </a:extLst>
          </p:cNvPr>
          <p:cNvCxnSpPr/>
          <p:nvPr/>
        </p:nvCxnSpPr>
        <p:spPr>
          <a:xfrm>
            <a:off x="539552" y="419162"/>
            <a:ext cx="8206702" cy="0"/>
          </a:xfrm>
          <a:prstGeom prst="line">
            <a:avLst/>
          </a:prstGeom>
          <a:ln w="6350">
            <a:solidFill>
              <a:srgbClr val="EA002A"/>
            </a:solidFill>
          </a:ln>
          <a:effectLst/>
        </p:spPr>
        <p:style>
          <a:lnRef idx="2">
            <a:schemeClr val="accent1"/>
          </a:lnRef>
          <a:fillRef idx="0">
            <a:schemeClr val="accent1"/>
          </a:fillRef>
          <a:effectRef idx="1">
            <a:schemeClr val="accent1"/>
          </a:effectRef>
          <a:fontRef idx="minor">
            <a:schemeClr val="tx1"/>
          </a:fontRef>
        </p:style>
      </p:cxnSp>
      <p:grpSp>
        <p:nvGrpSpPr>
          <p:cNvPr id="5" name="Gruppo 25">
            <a:extLst>
              <a:ext uri="{FF2B5EF4-FFF2-40B4-BE49-F238E27FC236}">
                <a16:creationId xmlns:a16="http://schemas.microsoft.com/office/drawing/2014/main" id="{E8946BBC-ABBE-F748-93A3-84AA30182658}"/>
              </a:ext>
            </a:extLst>
          </p:cNvPr>
          <p:cNvGrpSpPr/>
          <p:nvPr/>
        </p:nvGrpSpPr>
        <p:grpSpPr>
          <a:xfrm>
            <a:off x="8571630" y="182889"/>
            <a:ext cx="174624" cy="209367"/>
            <a:chOff x="1555751" y="1989138"/>
            <a:chExt cx="303212" cy="363538"/>
          </a:xfrm>
        </p:grpSpPr>
        <p:sp>
          <p:nvSpPr>
            <p:cNvPr id="6" name="Freeform 13">
              <a:extLst>
                <a:ext uri="{FF2B5EF4-FFF2-40B4-BE49-F238E27FC236}">
                  <a16:creationId xmlns:a16="http://schemas.microsoft.com/office/drawing/2014/main" id="{1075D700-A3DB-DC44-977D-4293F312BA86}"/>
                </a:ext>
              </a:extLst>
            </p:cNvPr>
            <p:cNvSpPr>
              <a:spLocks/>
            </p:cNvSpPr>
            <p:nvPr userDrawn="1"/>
          </p:nvSpPr>
          <p:spPr bwMode="auto">
            <a:xfrm>
              <a:off x="1666875" y="2185988"/>
              <a:ext cx="161925" cy="114300"/>
            </a:xfrm>
            <a:custGeom>
              <a:avLst/>
              <a:gdLst>
                <a:gd name="T0" fmla="*/ 37 w 38"/>
                <a:gd name="T1" fmla="*/ 17 h 26"/>
                <a:gd name="T2" fmla="*/ 0 w 38"/>
                <a:gd name="T3" fmla="*/ 0 h 26"/>
                <a:gd name="T4" fmla="*/ 28 w 38"/>
                <a:gd name="T5" fmla="*/ 25 h 26"/>
                <a:gd name="T6" fmla="*/ 29 w 38"/>
                <a:gd name="T7" fmla="*/ 26 h 26"/>
                <a:gd name="T8" fmla="*/ 29 w 38"/>
                <a:gd name="T9" fmla="*/ 26 h 26"/>
                <a:gd name="T10" fmla="*/ 29 w 38"/>
                <a:gd name="T11" fmla="*/ 26 h 26"/>
                <a:gd name="T12" fmla="*/ 30 w 38"/>
                <a:gd name="T13" fmla="*/ 26 h 26"/>
                <a:gd name="T14" fmla="*/ 31 w 38"/>
                <a:gd name="T15" fmla="*/ 26 h 26"/>
                <a:gd name="T16" fmla="*/ 32 w 38"/>
                <a:gd name="T17" fmla="*/ 26 h 26"/>
                <a:gd name="T18" fmla="*/ 37 w 38"/>
                <a:gd name="T19" fmla="*/ 19 h 26"/>
                <a:gd name="T20" fmla="*/ 37 w 38"/>
                <a:gd name="T21" fmla="*/ 18 h 26"/>
                <a:gd name="T22" fmla="*/ 37 w 3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6">
                  <a:moveTo>
                    <a:pt x="37" y="17"/>
                  </a:moveTo>
                  <a:cubicBezTo>
                    <a:pt x="11" y="10"/>
                    <a:pt x="0" y="0"/>
                    <a:pt x="0" y="0"/>
                  </a:cubicBezTo>
                  <a:cubicBezTo>
                    <a:pt x="0" y="0"/>
                    <a:pt x="11" y="18"/>
                    <a:pt x="28" y="25"/>
                  </a:cubicBezTo>
                  <a:cubicBezTo>
                    <a:pt x="29" y="26"/>
                    <a:pt x="29" y="26"/>
                    <a:pt x="29" y="26"/>
                  </a:cubicBezTo>
                  <a:cubicBezTo>
                    <a:pt x="29" y="26"/>
                    <a:pt x="29" y="26"/>
                    <a:pt x="29" y="26"/>
                  </a:cubicBezTo>
                  <a:cubicBezTo>
                    <a:pt x="29" y="26"/>
                    <a:pt x="29" y="26"/>
                    <a:pt x="29" y="26"/>
                  </a:cubicBezTo>
                  <a:cubicBezTo>
                    <a:pt x="30" y="26"/>
                    <a:pt x="30" y="26"/>
                    <a:pt x="30" y="26"/>
                  </a:cubicBezTo>
                  <a:cubicBezTo>
                    <a:pt x="30" y="26"/>
                    <a:pt x="30" y="26"/>
                    <a:pt x="31" y="26"/>
                  </a:cubicBezTo>
                  <a:cubicBezTo>
                    <a:pt x="31" y="26"/>
                    <a:pt x="31" y="26"/>
                    <a:pt x="32" y="26"/>
                  </a:cubicBezTo>
                  <a:cubicBezTo>
                    <a:pt x="37" y="19"/>
                    <a:pt x="37" y="19"/>
                    <a:pt x="37" y="19"/>
                  </a:cubicBezTo>
                  <a:cubicBezTo>
                    <a:pt x="38" y="19"/>
                    <a:pt x="38" y="18"/>
                    <a:pt x="37" y="18"/>
                  </a:cubicBezTo>
                  <a:cubicBezTo>
                    <a:pt x="37" y="17"/>
                    <a:pt x="37" y="17"/>
                    <a:pt x="37" y="17"/>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 name="Freeform 14">
              <a:extLst>
                <a:ext uri="{FF2B5EF4-FFF2-40B4-BE49-F238E27FC236}">
                  <a16:creationId xmlns:a16="http://schemas.microsoft.com/office/drawing/2014/main" id="{E98C8657-A3BA-4940-A7C2-E19245E6F870}"/>
                </a:ext>
              </a:extLst>
            </p:cNvPr>
            <p:cNvSpPr>
              <a:spLocks/>
            </p:cNvSpPr>
            <p:nvPr userDrawn="1"/>
          </p:nvSpPr>
          <p:spPr bwMode="auto">
            <a:xfrm>
              <a:off x="1671638" y="2143126"/>
              <a:ext cx="187325" cy="47625"/>
            </a:xfrm>
            <a:custGeom>
              <a:avLst/>
              <a:gdLst>
                <a:gd name="T0" fmla="*/ 42 w 44"/>
                <a:gd name="T1" fmla="*/ 0 h 11"/>
                <a:gd name="T2" fmla="*/ 38 w 44"/>
                <a:gd name="T3" fmla="*/ 0 h 11"/>
                <a:gd name="T4" fmla="*/ 0 w 44"/>
                <a:gd name="T5" fmla="*/ 5 h 11"/>
                <a:gd name="T6" fmla="*/ 42 w 44"/>
                <a:gd name="T7" fmla="*/ 11 h 11"/>
                <a:gd name="T8" fmla="*/ 42 w 44"/>
                <a:gd name="T9" fmla="*/ 11 h 11"/>
                <a:gd name="T10" fmla="*/ 42 w 44"/>
                <a:gd name="T11" fmla="*/ 11 h 11"/>
                <a:gd name="T12" fmla="*/ 42 w 44"/>
                <a:gd name="T13" fmla="*/ 10 h 11"/>
                <a:gd name="T14" fmla="*/ 43 w 44"/>
                <a:gd name="T15" fmla="*/ 9 h 11"/>
                <a:gd name="T16" fmla="*/ 44 w 44"/>
                <a:gd name="T17" fmla="*/ 2 h 11"/>
                <a:gd name="T18" fmla="*/ 42 w 44"/>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1">
                  <a:moveTo>
                    <a:pt x="42" y="0"/>
                  </a:moveTo>
                  <a:cubicBezTo>
                    <a:pt x="42" y="0"/>
                    <a:pt x="40" y="0"/>
                    <a:pt x="38" y="0"/>
                  </a:cubicBezTo>
                  <a:cubicBezTo>
                    <a:pt x="28" y="0"/>
                    <a:pt x="0" y="5"/>
                    <a:pt x="0" y="5"/>
                  </a:cubicBezTo>
                  <a:cubicBezTo>
                    <a:pt x="42" y="11"/>
                    <a:pt x="42" y="11"/>
                    <a:pt x="42" y="11"/>
                  </a:cubicBezTo>
                  <a:cubicBezTo>
                    <a:pt x="42" y="11"/>
                    <a:pt x="42" y="11"/>
                    <a:pt x="42" y="11"/>
                  </a:cubicBezTo>
                  <a:cubicBezTo>
                    <a:pt x="42" y="11"/>
                    <a:pt x="42" y="11"/>
                    <a:pt x="42" y="11"/>
                  </a:cubicBezTo>
                  <a:cubicBezTo>
                    <a:pt x="42" y="11"/>
                    <a:pt x="42" y="10"/>
                    <a:pt x="42" y="10"/>
                  </a:cubicBezTo>
                  <a:cubicBezTo>
                    <a:pt x="43" y="10"/>
                    <a:pt x="43" y="10"/>
                    <a:pt x="43" y="9"/>
                  </a:cubicBezTo>
                  <a:cubicBezTo>
                    <a:pt x="43" y="8"/>
                    <a:pt x="43" y="4"/>
                    <a:pt x="44" y="2"/>
                  </a:cubicBezTo>
                  <a:cubicBezTo>
                    <a:pt x="44" y="1"/>
                    <a:pt x="43" y="0"/>
                    <a:pt x="42" y="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 name="Freeform 15">
              <a:extLst>
                <a:ext uri="{FF2B5EF4-FFF2-40B4-BE49-F238E27FC236}">
                  <a16:creationId xmlns:a16="http://schemas.microsoft.com/office/drawing/2014/main" id="{8323D38B-4E79-134B-ADF9-53A77207AE89}"/>
                </a:ext>
              </a:extLst>
            </p:cNvPr>
            <p:cNvSpPr>
              <a:spLocks/>
            </p:cNvSpPr>
            <p:nvPr userDrawn="1"/>
          </p:nvSpPr>
          <p:spPr bwMode="auto">
            <a:xfrm>
              <a:off x="1671638" y="2020888"/>
              <a:ext cx="165100" cy="112713"/>
            </a:xfrm>
            <a:custGeom>
              <a:avLst/>
              <a:gdLst>
                <a:gd name="T0" fmla="*/ 0 w 39"/>
                <a:gd name="T1" fmla="*/ 26 h 26"/>
                <a:gd name="T2" fmla="*/ 38 w 39"/>
                <a:gd name="T3" fmla="*/ 10 h 26"/>
                <a:gd name="T4" fmla="*/ 39 w 39"/>
                <a:gd name="T5" fmla="*/ 9 h 26"/>
                <a:gd name="T6" fmla="*/ 39 w 39"/>
                <a:gd name="T7" fmla="*/ 8 h 26"/>
                <a:gd name="T8" fmla="*/ 34 w 39"/>
                <a:gd name="T9" fmla="*/ 1 h 26"/>
                <a:gd name="T10" fmla="*/ 32 w 39"/>
                <a:gd name="T11" fmla="*/ 0 h 26"/>
                <a:gd name="T12" fmla="*/ 32 w 39"/>
                <a:gd name="T13" fmla="*/ 0 h 26"/>
                <a:gd name="T14" fmla="*/ 32 w 39"/>
                <a:gd name="T15" fmla="*/ 0 h 26"/>
                <a:gd name="T16" fmla="*/ 32 w 39"/>
                <a:gd name="T17" fmla="*/ 0 h 26"/>
                <a:gd name="T18" fmla="*/ 31 w 39"/>
                <a:gd name="T19" fmla="*/ 1 h 26"/>
                <a:gd name="T20" fmla="*/ 0 w 39"/>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6">
                  <a:moveTo>
                    <a:pt x="0" y="26"/>
                  </a:moveTo>
                  <a:cubicBezTo>
                    <a:pt x="13" y="14"/>
                    <a:pt x="36" y="10"/>
                    <a:pt x="38" y="10"/>
                  </a:cubicBezTo>
                  <a:cubicBezTo>
                    <a:pt x="38" y="10"/>
                    <a:pt x="39" y="9"/>
                    <a:pt x="39" y="9"/>
                  </a:cubicBezTo>
                  <a:cubicBezTo>
                    <a:pt x="39" y="9"/>
                    <a:pt x="39" y="8"/>
                    <a:pt x="39" y="8"/>
                  </a:cubicBezTo>
                  <a:cubicBezTo>
                    <a:pt x="38" y="6"/>
                    <a:pt x="35" y="2"/>
                    <a:pt x="34" y="1"/>
                  </a:cubicBezTo>
                  <a:cubicBezTo>
                    <a:pt x="33" y="0"/>
                    <a:pt x="33" y="0"/>
                    <a:pt x="32" y="0"/>
                  </a:cubicBezTo>
                  <a:cubicBezTo>
                    <a:pt x="32" y="0"/>
                    <a:pt x="32" y="0"/>
                    <a:pt x="32" y="0"/>
                  </a:cubicBezTo>
                  <a:cubicBezTo>
                    <a:pt x="32" y="0"/>
                    <a:pt x="32" y="0"/>
                    <a:pt x="32" y="0"/>
                  </a:cubicBezTo>
                  <a:cubicBezTo>
                    <a:pt x="32" y="0"/>
                    <a:pt x="32" y="0"/>
                    <a:pt x="32" y="0"/>
                  </a:cubicBezTo>
                  <a:cubicBezTo>
                    <a:pt x="31" y="1"/>
                    <a:pt x="31" y="1"/>
                    <a:pt x="31" y="1"/>
                  </a:cubicBezTo>
                  <a:cubicBezTo>
                    <a:pt x="14" y="7"/>
                    <a:pt x="5" y="20"/>
                    <a:pt x="0" y="26"/>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 name="Freeform 16">
              <a:extLst>
                <a:ext uri="{FF2B5EF4-FFF2-40B4-BE49-F238E27FC236}">
                  <a16:creationId xmlns:a16="http://schemas.microsoft.com/office/drawing/2014/main" id="{F1DA047E-FB80-2045-B45A-4B17D75B1924}"/>
                </a:ext>
              </a:extLst>
            </p:cNvPr>
            <p:cNvSpPr>
              <a:spLocks/>
            </p:cNvSpPr>
            <p:nvPr userDrawn="1"/>
          </p:nvSpPr>
          <p:spPr bwMode="auto">
            <a:xfrm>
              <a:off x="1641475" y="1989138"/>
              <a:ext cx="85725" cy="144463"/>
            </a:xfrm>
            <a:custGeom>
              <a:avLst/>
              <a:gdLst>
                <a:gd name="T0" fmla="*/ 1 w 20"/>
                <a:gd name="T1" fmla="*/ 33 h 33"/>
                <a:gd name="T2" fmla="*/ 2 w 20"/>
                <a:gd name="T3" fmla="*/ 27 h 33"/>
                <a:gd name="T4" fmla="*/ 20 w 20"/>
                <a:gd name="T5" fmla="*/ 2 h 33"/>
                <a:gd name="T6" fmla="*/ 20 w 20"/>
                <a:gd name="T7" fmla="*/ 0 h 33"/>
                <a:gd name="T8" fmla="*/ 19 w 20"/>
                <a:gd name="T9" fmla="*/ 0 h 33"/>
                <a:gd name="T10" fmla="*/ 11 w 20"/>
                <a:gd name="T11" fmla="*/ 0 h 33"/>
                <a:gd name="T12" fmla="*/ 10 w 20"/>
                <a:gd name="T13" fmla="*/ 0 h 33"/>
                <a:gd name="T14" fmla="*/ 9 w 20"/>
                <a:gd name="T15" fmla="*/ 1 h 33"/>
                <a:gd name="T16" fmla="*/ 8 w 20"/>
                <a:gd name="T17" fmla="*/ 3 h 33"/>
                <a:gd name="T18" fmla="*/ 7 w 20"/>
                <a:gd name="T19" fmla="*/ 4 h 33"/>
                <a:gd name="T20" fmla="*/ 7 w 20"/>
                <a:gd name="T21" fmla="*/ 4 h 33"/>
                <a:gd name="T22" fmla="*/ 6 w 20"/>
                <a:gd name="T23" fmla="*/ 5 h 33"/>
                <a:gd name="T24" fmla="*/ 1 w 20"/>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3">
                  <a:moveTo>
                    <a:pt x="1" y="33"/>
                  </a:moveTo>
                  <a:cubicBezTo>
                    <a:pt x="1" y="32"/>
                    <a:pt x="2" y="28"/>
                    <a:pt x="2" y="27"/>
                  </a:cubicBezTo>
                  <a:cubicBezTo>
                    <a:pt x="6" y="15"/>
                    <a:pt x="16" y="5"/>
                    <a:pt x="20" y="2"/>
                  </a:cubicBezTo>
                  <a:cubicBezTo>
                    <a:pt x="20" y="2"/>
                    <a:pt x="20" y="1"/>
                    <a:pt x="20" y="0"/>
                  </a:cubicBezTo>
                  <a:cubicBezTo>
                    <a:pt x="20" y="0"/>
                    <a:pt x="19" y="0"/>
                    <a:pt x="19" y="0"/>
                  </a:cubicBezTo>
                  <a:cubicBezTo>
                    <a:pt x="11" y="0"/>
                    <a:pt x="11" y="0"/>
                    <a:pt x="11" y="0"/>
                  </a:cubicBezTo>
                  <a:cubicBezTo>
                    <a:pt x="10" y="0"/>
                    <a:pt x="10" y="0"/>
                    <a:pt x="10" y="0"/>
                  </a:cubicBezTo>
                  <a:cubicBezTo>
                    <a:pt x="9" y="1"/>
                    <a:pt x="9" y="1"/>
                    <a:pt x="9" y="1"/>
                  </a:cubicBezTo>
                  <a:cubicBezTo>
                    <a:pt x="8" y="3"/>
                    <a:pt x="8" y="3"/>
                    <a:pt x="8" y="3"/>
                  </a:cubicBezTo>
                  <a:cubicBezTo>
                    <a:pt x="8" y="3"/>
                    <a:pt x="7" y="4"/>
                    <a:pt x="7" y="4"/>
                  </a:cubicBezTo>
                  <a:cubicBezTo>
                    <a:pt x="7" y="4"/>
                    <a:pt x="7" y="4"/>
                    <a:pt x="7" y="4"/>
                  </a:cubicBezTo>
                  <a:cubicBezTo>
                    <a:pt x="6" y="5"/>
                    <a:pt x="6" y="5"/>
                    <a:pt x="6" y="5"/>
                  </a:cubicBezTo>
                  <a:cubicBezTo>
                    <a:pt x="4" y="9"/>
                    <a:pt x="0" y="20"/>
                    <a:pt x="1" y="33"/>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17">
              <a:extLst>
                <a:ext uri="{FF2B5EF4-FFF2-40B4-BE49-F238E27FC236}">
                  <a16:creationId xmlns:a16="http://schemas.microsoft.com/office/drawing/2014/main" id="{8C083372-0B5A-FD41-BD29-EE2FDE77405B}"/>
                </a:ext>
              </a:extLst>
            </p:cNvPr>
            <p:cNvSpPr>
              <a:spLocks/>
            </p:cNvSpPr>
            <p:nvPr userDrawn="1"/>
          </p:nvSpPr>
          <p:spPr bwMode="auto">
            <a:xfrm>
              <a:off x="1581150" y="2051051"/>
              <a:ext cx="47625" cy="87313"/>
            </a:xfrm>
            <a:custGeom>
              <a:avLst/>
              <a:gdLst>
                <a:gd name="T0" fmla="*/ 11 w 11"/>
                <a:gd name="T1" fmla="*/ 20 h 20"/>
                <a:gd name="T2" fmla="*/ 6 w 11"/>
                <a:gd name="T3" fmla="*/ 2 h 20"/>
                <a:gd name="T4" fmla="*/ 6 w 11"/>
                <a:gd name="T5" fmla="*/ 1 h 20"/>
                <a:gd name="T6" fmla="*/ 5 w 11"/>
                <a:gd name="T7" fmla="*/ 0 h 20"/>
                <a:gd name="T8" fmla="*/ 3 w 11"/>
                <a:gd name="T9" fmla="*/ 1 h 20"/>
                <a:gd name="T10" fmla="*/ 0 w 11"/>
                <a:gd name="T11" fmla="*/ 8 h 20"/>
                <a:gd name="T12" fmla="*/ 0 w 11"/>
                <a:gd name="T13" fmla="*/ 9 h 20"/>
                <a:gd name="T14" fmla="*/ 11 w 11"/>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0">
                  <a:moveTo>
                    <a:pt x="11" y="20"/>
                  </a:moveTo>
                  <a:cubicBezTo>
                    <a:pt x="11" y="20"/>
                    <a:pt x="6" y="12"/>
                    <a:pt x="6" y="2"/>
                  </a:cubicBezTo>
                  <a:cubicBezTo>
                    <a:pt x="6" y="1"/>
                    <a:pt x="6" y="1"/>
                    <a:pt x="6" y="1"/>
                  </a:cubicBezTo>
                  <a:cubicBezTo>
                    <a:pt x="6" y="1"/>
                    <a:pt x="5" y="0"/>
                    <a:pt x="5" y="0"/>
                  </a:cubicBezTo>
                  <a:cubicBezTo>
                    <a:pt x="4" y="0"/>
                    <a:pt x="4" y="0"/>
                    <a:pt x="3" y="1"/>
                  </a:cubicBezTo>
                  <a:cubicBezTo>
                    <a:pt x="2" y="3"/>
                    <a:pt x="0" y="8"/>
                    <a:pt x="0" y="8"/>
                  </a:cubicBezTo>
                  <a:cubicBezTo>
                    <a:pt x="0" y="8"/>
                    <a:pt x="0" y="9"/>
                    <a:pt x="0" y="9"/>
                  </a:cubicBezTo>
                  <a:cubicBezTo>
                    <a:pt x="2" y="14"/>
                    <a:pt x="11" y="20"/>
                    <a:pt x="11" y="2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18">
              <a:extLst>
                <a:ext uri="{FF2B5EF4-FFF2-40B4-BE49-F238E27FC236}">
                  <a16:creationId xmlns:a16="http://schemas.microsoft.com/office/drawing/2014/main" id="{4492CCFE-9656-EA42-A9EF-0C382E01E3B1}"/>
                </a:ext>
              </a:extLst>
            </p:cNvPr>
            <p:cNvSpPr>
              <a:spLocks/>
            </p:cNvSpPr>
            <p:nvPr userDrawn="1"/>
          </p:nvSpPr>
          <p:spPr bwMode="auto">
            <a:xfrm>
              <a:off x="1573213" y="2185988"/>
              <a:ext cx="50800" cy="84138"/>
            </a:xfrm>
            <a:custGeom>
              <a:avLst/>
              <a:gdLst>
                <a:gd name="T0" fmla="*/ 1 w 12"/>
                <a:gd name="T1" fmla="*/ 9 h 19"/>
                <a:gd name="T2" fmla="*/ 0 w 12"/>
                <a:gd name="T3" fmla="*/ 10 h 19"/>
                <a:gd name="T4" fmla="*/ 2 w 12"/>
                <a:gd name="T5" fmla="*/ 18 h 19"/>
                <a:gd name="T6" fmla="*/ 4 w 12"/>
                <a:gd name="T7" fmla="*/ 18 h 19"/>
                <a:gd name="T8" fmla="*/ 5 w 12"/>
                <a:gd name="T9" fmla="*/ 16 h 19"/>
                <a:gd name="T10" fmla="*/ 12 w 12"/>
                <a:gd name="T11" fmla="*/ 0 h 19"/>
                <a:gd name="T12" fmla="*/ 1 w 12"/>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2" h="19">
                  <a:moveTo>
                    <a:pt x="1" y="9"/>
                  </a:moveTo>
                  <a:cubicBezTo>
                    <a:pt x="0" y="9"/>
                    <a:pt x="0" y="9"/>
                    <a:pt x="0" y="10"/>
                  </a:cubicBezTo>
                  <a:cubicBezTo>
                    <a:pt x="1" y="10"/>
                    <a:pt x="1" y="15"/>
                    <a:pt x="2" y="18"/>
                  </a:cubicBezTo>
                  <a:cubicBezTo>
                    <a:pt x="3" y="19"/>
                    <a:pt x="4" y="18"/>
                    <a:pt x="4" y="18"/>
                  </a:cubicBezTo>
                  <a:cubicBezTo>
                    <a:pt x="5" y="18"/>
                    <a:pt x="5" y="17"/>
                    <a:pt x="5" y="16"/>
                  </a:cubicBezTo>
                  <a:cubicBezTo>
                    <a:pt x="7" y="9"/>
                    <a:pt x="12" y="0"/>
                    <a:pt x="12" y="0"/>
                  </a:cubicBezTo>
                  <a:cubicBezTo>
                    <a:pt x="12" y="0"/>
                    <a:pt x="4" y="4"/>
                    <a:pt x="1" y="9"/>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19">
              <a:extLst>
                <a:ext uri="{FF2B5EF4-FFF2-40B4-BE49-F238E27FC236}">
                  <a16:creationId xmlns:a16="http://schemas.microsoft.com/office/drawing/2014/main" id="{21238EF2-6285-0242-83CB-D472409FD5E7}"/>
                </a:ext>
              </a:extLst>
            </p:cNvPr>
            <p:cNvSpPr>
              <a:spLocks/>
            </p:cNvSpPr>
            <p:nvPr userDrawn="1"/>
          </p:nvSpPr>
          <p:spPr bwMode="auto">
            <a:xfrm>
              <a:off x="1633538" y="2185988"/>
              <a:ext cx="96837" cy="166688"/>
            </a:xfrm>
            <a:custGeom>
              <a:avLst/>
              <a:gdLst>
                <a:gd name="T0" fmla="*/ 20 w 23"/>
                <a:gd name="T1" fmla="*/ 32 h 38"/>
                <a:gd name="T2" fmla="*/ 19 w 23"/>
                <a:gd name="T3" fmla="*/ 31 h 38"/>
                <a:gd name="T4" fmla="*/ 19 w 23"/>
                <a:gd name="T5" fmla="*/ 31 h 38"/>
                <a:gd name="T6" fmla="*/ 3 w 23"/>
                <a:gd name="T7" fmla="*/ 0 h 38"/>
                <a:gd name="T8" fmla="*/ 12 w 23"/>
                <a:gd name="T9" fmla="*/ 38 h 38"/>
                <a:gd name="T10" fmla="*/ 12 w 23"/>
                <a:gd name="T11" fmla="*/ 38 h 38"/>
                <a:gd name="T12" fmla="*/ 12 w 23"/>
                <a:gd name="T13" fmla="*/ 38 h 38"/>
                <a:gd name="T14" fmla="*/ 13 w 23"/>
                <a:gd name="T15" fmla="*/ 38 h 38"/>
                <a:gd name="T16" fmla="*/ 22 w 23"/>
                <a:gd name="T17" fmla="*/ 36 h 38"/>
                <a:gd name="T18" fmla="*/ 22 w 23"/>
                <a:gd name="T19" fmla="*/ 36 h 38"/>
                <a:gd name="T20" fmla="*/ 23 w 23"/>
                <a:gd name="T21" fmla="*/ 36 h 38"/>
                <a:gd name="T22" fmla="*/ 23 w 23"/>
                <a:gd name="T23" fmla="*/ 34 h 38"/>
                <a:gd name="T24" fmla="*/ 20 w 23"/>
                <a:gd name="T25"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8">
                  <a:moveTo>
                    <a:pt x="20" y="32"/>
                  </a:moveTo>
                  <a:cubicBezTo>
                    <a:pt x="19" y="31"/>
                    <a:pt x="19" y="31"/>
                    <a:pt x="19" y="31"/>
                  </a:cubicBezTo>
                  <a:cubicBezTo>
                    <a:pt x="19" y="31"/>
                    <a:pt x="19" y="31"/>
                    <a:pt x="19" y="31"/>
                  </a:cubicBezTo>
                  <a:cubicBezTo>
                    <a:pt x="5" y="16"/>
                    <a:pt x="3" y="0"/>
                    <a:pt x="3" y="0"/>
                  </a:cubicBezTo>
                  <a:cubicBezTo>
                    <a:pt x="3" y="0"/>
                    <a:pt x="0" y="24"/>
                    <a:pt x="12" y="38"/>
                  </a:cubicBezTo>
                  <a:cubicBezTo>
                    <a:pt x="12" y="38"/>
                    <a:pt x="12" y="38"/>
                    <a:pt x="12" y="38"/>
                  </a:cubicBezTo>
                  <a:cubicBezTo>
                    <a:pt x="12" y="38"/>
                    <a:pt x="12" y="38"/>
                    <a:pt x="12" y="38"/>
                  </a:cubicBezTo>
                  <a:cubicBezTo>
                    <a:pt x="13" y="38"/>
                    <a:pt x="13" y="38"/>
                    <a:pt x="13" y="38"/>
                  </a:cubicBezTo>
                  <a:cubicBezTo>
                    <a:pt x="22" y="36"/>
                    <a:pt x="22" y="36"/>
                    <a:pt x="22" y="36"/>
                  </a:cubicBezTo>
                  <a:cubicBezTo>
                    <a:pt x="22" y="36"/>
                    <a:pt x="22" y="36"/>
                    <a:pt x="22" y="36"/>
                  </a:cubicBezTo>
                  <a:cubicBezTo>
                    <a:pt x="23" y="36"/>
                    <a:pt x="23" y="36"/>
                    <a:pt x="23" y="36"/>
                  </a:cubicBezTo>
                  <a:cubicBezTo>
                    <a:pt x="23" y="35"/>
                    <a:pt x="23" y="35"/>
                    <a:pt x="23" y="34"/>
                  </a:cubicBezTo>
                  <a:cubicBezTo>
                    <a:pt x="22" y="34"/>
                    <a:pt x="21" y="33"/>
                    <a:pt x="20" y="32"/>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20">
              <a:extLst>
                <a:ext uri="{FF2B5EF4-FFF2-40B4-BE49-F238E27FC236}">
                  <a16:creationId xmlns:a16="http://schemas.microsoft.com/office/drawing/2014/main" id="{503D0DBC-77FD-1A42-8254-A9F1B155A277}"/>
                </a:ext>
              </a:extLst>
            </p:cNvPr>
            <p:cNvSpPr>
              <a:spLocks/>
            </p:cNvSpPr>
            <p:nvPr userDrawn="1"/>
          </p:nvSpPr>
          <p:spPr bwMode="auto">
            <a:xfrm>
              <a:off x="1555751" y="2138363"/>
              <a:ext cx="63500" cy="39688"/>
            </a:xfrm>
            <a:custGeom>
              <a:avLst/>
              <a:gdLst>
                <a:gd name="T0" fmla="*/ 15 w 15"/>
                <a:gd name="T1" fmla="*/ 5 h 9"/>
                <a:gd name="T2" fmla="*/ 11 w 15"/>
                <a:gd name="T3" fmla="*/ 4 h 9"/>
                <a:gd name="T4" fmla="*/ 4 w 15"/>
                <a:gd name="T5" fmla="*/ 1 h 9"/>
                <a:gd name="T6" fmla="*/ 3 w 15"/>
                <a:gd name="T7" fmla="*/ 0 h 9"/>
                <a:gd name="T8" fmla="*/ 2 w 15"/>
                <a:gd name="T9" fmla="*/ 0 h 9"/>
                <a:gd name="T10" fmla="*/ 2 w 15"/>
                <a:gd name="T11" fmla="*/ 0 h 9"/>
                <a:gd name="T12" fmla="*/ 1 w 15"/>
                <a:gd name="T13" fmla="*/ 1 h 9"/>
                <a:gd name="T14" fmla="*/ 0 w 15"/>
                <a:gd name="T15" fmla="*/ 8 h 9"/>
                <a:gd name="T16" fmla="*/ 1 w 15"/>
                <a:gd name="T17" fmla="*/ 8 h 9"/>
                <a:gd name="T18" fmla="*/ 1 w 15"/>
                <a:gd name="T19" fmla="*/ 9 h 9"/>
                <a:gd name="T20" fmla="*/ 2 w 15"/>
                <a:gd name="T21" fmla="*/ 9 h 9"/>
                <a:gd name="T22" fmla="*/ 12 w 15"/>
                <a:gd name="T23" fmla="*/ 6 h 9"/>
                <a:gd name="T24" fmla="*/ 15 w 15"/>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15" y="5"/>
                  </a:moveTo>
                  <a:cubicBezTo>
                    <a:pt x="11" y="4"/>
                    <a:pt x="11" y="4"/>
                    <a:pt x="11" y="4"/>
                  </a:cubicBezTo>
                  <a:cubicBezTo>
                    <a:pt x="10" y="4"/>
                    <a:pt x="6" y="2"/>
                    <a:pt x="4" y="1"/>
                  </a:cubicBezTo>
                  <a:cubicBezTo>
                    <a:pt x="4" y="1"/>
                    <a:pt x="4" y="0"/>
                    <a:pt x="3" y="0"/>
                  </a:cubicBezTo>
                  <a:cubicBezTo>
                    <a:pt x="3" y="0"/>
                    <a:pt x="3" y="0"/>
                    <a:pt x="2" y="0"/>
                  </a:cubicBezTo>
                  <a:cubicBezTo>
                    <a:pt x="2" y="0"/>
                    <a:pt x="2" y="0"/>
                    <a:pt x="2" y="0"/>
                  </a:cubicBezTo>
                  <a:cubicBezTo>
                    <a:pt x="2" y="0"/>
                    <a:pt x="1" y="1"/>
                    <a:pt x="1" y="1"/>
                  </a:cubicBezTo>
                  <a:cubicBezTo>
                    <a:pt x="1" y="2"/>
                    <a:pt x="0" y="7"/>
                    <a:pt x="0" y="8"/>
                  </a:cubicBezTo>
                  <a:cubicBezTo>
                    <a:pt x="0" y="8"/>
                    <a:pt x="1" y="8"/>
                    <a:pt x="1" y="8"/>
                  </a:cubicBezTo>
                  <a:cubicBezTo>
                    <a:pt x="1" y="9"/>
                    <a:pt x="1" y="9"/>
                    <a:pt x="1" y="9"/>
                  </a:cubicBezTo>
                  <a:cubicBezTo>
                    <a:pt x="2" y="9"/>
                    <a:pt x="2" y="9"/>
                    <a:pt x="2" y="9"/>
                  </a:cubicBezTo>
                  <a:cubicBezTo>
                    <a:pt x="4" y="8"/>
                    <a:pt x="9" y="7"/>
                    <a:pt x="12" y="6"/>
                  </a:cubicBezTo>
                  <a:lnTo>
                    <a:pt x="15" y="5"/>
                  </a:lnTo>
                  <a:close/>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Rettangolo 37">
            <a:extLst>
              <a:ext uri="{FF2B5EF4-FFF2-40B4-BE49-F238E27FC236}">
                <a16:creationId xmlns:a16="http://schemas.microsoft.com/office/drawing/2014/main" id="{B772427E-5EAE-8A4C-9704-78EEA6A6F9EF}"/>
              </a:ext>
            </a:extLst>
          </p:cNvPr>
          <p:cNvSpPr/>
          <p:nvPr/>
        </p:nvSpPr>
        <p:spPr>
          <a:xfrm>
            <a:off x="456042" y="6500844"/>
            <a:ext cx="3324996" cy="184666"/>
          </a:xfrm>
          <a:prstGeom prst="rect">
            <a:avLst/>
          </a:prstGeom>
        </p:spPr>
        <p:txBody>
          <a:bodyPr wrap="square">
            <a:spAutoFit/>
          </a:bodyPr>
          <a:lstStyle/>
          <a:p>
            <a:r>
              <a:rPr lang="en-US" sz="600" noProof="0" dirty="0">
                <a:solidFill>
                  <a:srgbClr val="5B6770"/>
                </a:solidFill>
              </a:rPr>
              <a:t>© 2020 Leonardo/Selex ES Inc. </a:t>
            </a:r>
          </a:p>
        </p:txBody>
      </p:sp>
      <p:sp>
        <p:nvSpPr>
          <p:cNvPr id="16" name="Rettangolo 36">
            <a:extLst>
              <a:ext uri="{FF2B5EF4-FFF2-40B4-BE49-F238E27FC236}">
                <a16:creationId xmlns:a16="http://schemas.microsoft.com/office/drawing/2014/main" id="{34CC485A-5A79-D641-8884-FE9A3E24CE40}"/>
              </a:ext>
            </a:extLst>
          </p:cNvPr>
          <p:cNvSpPr/>
          <p:nvPr/>
        </p:nvSpPr>
        <p:spPr>
          <a:xfrm>
            <a:off x="539552" y="419162"/>
            <a:ext cx="198000" cy="45719"/>
          </a:xfrm>
          <a:prstGeom prst="rect">
            <a:avLst/>
          </a:prstGeom>
          <a:solidFill>
            <a:srgbClr val="EA0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cxnSp>
        <p:nvCxnSpPr>
          <p:cNvPr id="17" name="Connettore diritto 38">
            <a:extLst>
              <a:ext uri="{FF2B5EF4-FFF2-40B4-BE49-F238E27FC236}">
                <a16:creationId xmlns:a16="http://schemas.microsoft.com/office/drawing/2014/main" id="{138B81AF-6999-E54F-BF9E-AEDDFDD5FEF0}"/>
              </a:ext>
            </a:extLst>
          </p:cNvPr>
          <p:cNvCxnSpPr/>
          <p:nvPr/>
        </p:nvCxnSpPr>
        <p:spPr>
          <a:xfrm flipV="1">
            <a:off x="8269147" y="6602083"/>
            <a:ext cx="477107" cy="274203"/>
          </a:xfrm>
          <a:prstGeom prst="line">
            <a:avLst/>
          </a:prstGeom>
          <a:ln w="19050">
            <a:solidFill>
              <a:srgbClr val="EA002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82A80A0-568C-A5F5-33DF-02F1143F3E93}"/>
              </a:ext>
            </a:extLst>
          </p:cNvPr>
          <p:cNvPicPr>
            <a:picLocks noChangeAspect="1"/>
          </p:cNvPicPr>
          <p:nvPr/>
        </p:nvPicPr>
        <p:blipFill>
          <a:blip r:embed="rId2"/>
          <a:stretch>
            <a:fillRect/>
          </a:stretch>
        </p:blipFill>
        <p:spPr>
          <a:xfrm>
            <a:off x="1525630" y="464773"/>
            <a:ext cx="6092739" cy="2519837"/>
          </a:xfrm>
          <a:prstGeom prst="rect">
            <a:avLst/>
          </a:prstGeom>
          <a:ln>
            <a:solidFill>
              <a:schemeClr val="tx1"/>
            </a:solidFill>
          </a:ln>
        </p:spPr>
      </p:pic>
    </p:spTree>
    <p:extLst>
      <p:ext uri="{BB962C8B-B14F-4D97-AF65-F5344CB8AC3E}">
        <p14:creationId xmlns:p14="http://schemas.microsoft.com/office/powerpoint/2010/main" val="1598052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EB7544-8767-FB48-8F84-858A109C885F}"/>
              </a:ext>
            </a:extLst>
          </p:cNvPr>
          <p:cNvPicPr>
            <a:picLocks noChangeAspect="1"/>
          </p:cNvPicPr>
          <p:nvPr/>
        </p:nvPicPr>
        <p:blipFill>
          <a:blip r:embed="rId2"/>
          <a:stretch>
            <a:fillRect/>
          </a:stretch>
        </p:blipFill>
        <p:spPr>
          <a:xfrm>
            <a:off x="288214" y="2796150"/>
            <a:ext cx="4930559" cy="3067647"/>
          </a:xfrm>
          <a:prstGeom prst="rect">
            <a:avLst/>
          </a:prstGeom>
        </p:spPr>
      </p:pic>
      <p:pic>
        <p:nvPicPr>
          <p:cNvPr id="3" name="Picture 2">
            <a:extLst>
              <a:ext uri="{FF2B5EF4-FFF2-40B4-BE49-F238E27FC236}">
                <a16:creationId xmlns:a16="http://schemas.microsoft.com/office/drawing/2014/main" id="{B513FF6A-6C8F-904A-BBD1-C1A83878CA53}"/>
              </a:ext>
            </a:extLst>
          </p:cNvPr>
          <p:cNvPicPr>
            <a:picLocks noChangeAspect="1"/>
          </p:cNvPicPr>
          <p:nvPr/>
        </p:nvPicPr>
        <p:blipFill>
          <a:blip r:embed="rId3"/>
          <a:stretch>
            <a:fillRect/>
          </a:stretch>
        </p:blipFill>
        <p:spPr>
          <a:xfrm>
            <a:off x="5307983" y="3286803"/>
            <a:ext cx="3666883" cy="2281425"/>
          </a:xfrm>
          <a:prstGeom prst="rect">
            <a:avLst/>
          </a:prstGeom>
        </p:spPr>
      </p:pic>
      <p:sp>
        <p:nvSpPr>
          <p:cNvPr id="7" name="TextBox 6">
            <a:extLst>
              <a:ext uri="{FF2B5EF4-FFF2-40B4-BE49-F238E27FC236}">
                <a16:creationId xmlns:a16="http://schemas.microsoft.com/office/drawing/2014/main" id="{97A9BC1B-2004-B844-8A4C-C0A6E5269750}"/>
              </a:ext>
            </a:extLst>
          </p:cNvPr>
          <p:cNvSpPr txBox="1"/>
          <p:nvPr/>
        </p:nvSpPr>
        <p:spPr>
          <a:xfrm>
            <a:off x="828254" y="5903027"/>
            <a:ext cx="3850478" cy="369332"/>
          </a:xfrm>
          <a:prstGeom prst="rect">
            <a:avLst/>
          </a:prstGeom>
          <a:noFill/>
        </p:spPr>
        <p:txBody>
          <a:bodyPr wrap="none" rtlCol="0">
            <a:spAutoFit/>
          </a:bodyPr>
          <a:lstStyle/>
          <a:p>
            <a:r>
              <a:rPr lang="en-US" dirty="0"/>
              <a:t>”Hard-wired” with Moving Map Display</a:t>
            </a:r>
          </a:p>
        </p:txBody>
      </p:sp>
      <p:sp>
        <p:nvSpPr>
          <p:cNvPr id="8" name="TextBox 7">
            <a:extLst>
              <a:ext uri="{FF2B5EF4-FFF2-40B4-BE49-F238E27FC236}">
                <a16:creationId xmlns:a16="http://schemas.microsoft.com/office/drawing/2014/main" id="{F0047388-C403-314F-A30B-76DBDAEE2935}"/>
              </a:ext>
            </a:extLst>
          </p:cNvPr>
          <p:cNvSpPr txBox="1"/>
          <p:nvPr/>
        </p:nvSpPr>
        <p:spPr>
          <a:xfrm>
            <a:off x="6011698" y="5562853"/>
            <a:ext cx="2826158" cy="369332"/>
          </a:xfrm>
          <a:prstGeom prst="rect">
            <a:avLst/>
          </a:prstGeom>
          <a:noFill/>
        </p:spPr>
        <p:txBody>
          <a:bodyPr wrap="none" rtlCol="0">
            <a:spAutoFit/>
          </a:bodyPr>
          <a:lstStyle/>
          <a:p>
            <a:r>
              <a:rPr lang="en-US" dirty="0"/>
              <a:t>“Portable” RIWS Lite System</a:t>
            </a:r>
          </a:p>
        </p:txBody>
      </p:sp>
      <p:sp>
        <p:nvSpPr>
          <p:cNvPr id="9" name="pg num">
            <a:extLst>
              <a:ext uri="{FF2B5EF4-FFF2-40B4-BE49-F238E27FC236}">
                <a16:creationId xmlns:a16="http://schemas.microsoft.com/office/drawing/2014/main" id="{958A8763-59E9-084D-B7C4-CA1A7AB29AA2}"/>
              </a:ext>
            </a:extLst>
          </p:cNvPr>
          <p:cNvSpPr txBox="1">
            <a:spLocks noChangeArrowheads="1"/>
          </p:cNvSpPr>
          <p:nvPr/>
        </p:nvSpPr>
        <p:spPr bwMode="auto">
          <a:xfrm>
            <a:off x="8442430" y="6524690"/>
            <a:ext cx="285662" cy="123111"/>
          </a:xfrm>
          <a:prstGeom prst="rect">
            <a:avLst/>
          </a:prstGeom>
          <a:noFill/>
          <a:ln>
            <a:noFill/>
          </a:ln>
        </p:spPr>
        <p:txBody>
          <a:bodyPr wrap="square" lIns="0" tIns="0" rIns="0" bIns="0" anchor="b">
            <a:spAutoFit/>
          </a:bodyPr>
          <a:lstStyle/>
          <a:p>
            <a:pPr algn="ctr"/>
            <a:fld id="{E7E4AC88-19C6-40A4-9EF0-FC456228FC9F}" type="slidenum">
              <a:rPr lang="en-US" sz="800" noProof="0" smtClean="0">
                <a:solidFill>
                  <a:srgbClr val="5B6770"/>
                </a:solidFill>
              </a:rPr>
              <a:pPr algn="ctr"/>
              <a:t>4</a:t>
            </a:fld>
            <a:endParaRPr lang="en-US" sz="800" noProof="0" dirty="0">
              <a:solidFill>
                <a:srgbClr val="5B6770"/>
              </a:solidFill>
            </a:endParaRPr>
          </a:p>
        </p:txBody>
      </p:sp>
      <p:cxnSp>
        <p:nvCxnSpPr>
          <p:cNvPr id="10" name="Connettore diritto 27">
            <a:extLst>
              <a:ext uri="{FF2B5EF4-FFF2-40B4-BE49-F238E27FC236}">
                <a16:creationId xmlns:a16="http://schemas.microsoft.com/office/drawing/2014/main" id="{63555DA0-188D-0F44-AEBE-0D7294B3E0A2}"/>
              </a:ext>
            </a:extLst>
          </p:cNvPr>
          <p:cNvCxnSpPr/>
          <p:nvPr/>
        </p:nvCxnSpPr>
        <p:spPr>
          <a:xfrm>
            <a:off x="539552" y="419162"/>
            <a:ext cx="8206702" cy="0"/>
          </a:xfrm>
          <a:prstGeom prst="line">
            <a:avLst/>
          </a:prstGeom>
          <a:ln w="6350">
            <a:solidFill>
              <a:srgbClr val="EA002A"/>
            </a:solidFill>
          </a:ln>
          <a:effectLst/>
        </p:spPr>
        <p:style>
          <a:lnRef idx="2">
            <a:schemeClr val="accent1"/>
          </a:lnRef>
          <a:fillRef idx="0">
            <a:schemeClr val="accent1"/>
          </a:fillRef>
          <a:effectRef idx="1">
            <a:schemeClr val="accent1"/>
          </a:effectRef>
          <a:fontRef idx="minor">
            <a:schemeClr val="tx1"/>
          </a:fontRef>
        </p:style>
      </p:cxnSp>
      <p:grpSp>
        <p:nvGrpSpPr>
          <p:cNvPr id="11" name="Gruppo 25">
            <a:extLst>
              <a:ext uri="{FF2B5EF4-FFF2-40B4-BE49-F238E27FC236}">
                <a16:creationId xmlns:a16="http://schemas.microsoft.com/office/drawing/2014/main" id="{25811AB0-9B1C-8648-9456-2C2B3F20F0AC}"/>
              </a:ext>
            </a:extLst>
          </p:cNvPr>
          <p:cNvGrpSpPr/>
          <p:nvPr/>
        </p:nvGrpSpPr>
        <p:grpSpPr>
          <a:xfrm>
            <a:off x="8571630" y="182889"/>
            <a:ext cx="174624" cy="209367"/>
            <a:chOff x="1555751" y="1989138"/>
            <a:chExt cx="303212" cy="363538"/>
          </a:xfrm>
        </p:grpSpPr>
        <p:sp>
          <p:nvSpPr>
            <p:cNvPr id="12" name="Freeform 13">
              <a:extLst>
                <a:ext uri="{FF2B5EF4-FFF2-40B4-BE49-F238E27FC236}">
                  <a16:creationId xmlns:a16="http://schemas.microsoft.com/office/drawing/2014/main" id="{C23FA1ED-0C3E-894C-A644-8BB8FD32AF7B}"/>
                </a:ext>
              </a:extLst>
            </p:cNvPr>
            <p:cNvSpPr>
              <a:spLocks/>
            </p:cNvSpPr>
            <p:nvPr userDrawn="1"/>
          </p:nvSpPr>
          <p:spPr bwMode="auto">
            <a:xfrm>
              <a:off x="1666875" y="2185988"/>
              <a:ext cx="161925" cy="114300"/>
            </a:xfrm>
            <a:custGeom>
              <a:avLst/>
              <a:gdLst>
                <a:gd name="T0" fmla="*/ 37 w 38"/>
                <a:gd name="T1" fmla="*/ 17 h 26"/>
                <a:gd name="T2" fmla="*/ 0 w 38"/>
                <a:gd name="T3" fmla="*/ 0 h 26"/>
                <a:gd name="T4" fmla="*/ 28 w 38"/>
                <a:gd name="T5" fmla="*/ 25 h 26"/>
                <a:gd name="T6" fmla="*/ 29 w 38"/>
                <a:gd name="T7" fmla="*/ 26 h 26"/>
                <a:gd name="T8" fmla="*/ 29 w 38"/>
                <a:gd name="T9" fmla="*/ 26 h 26"/>
                <a:gd name="T10" fmla="*/ 29 w 38"/>
                <a:gd name="T11" fmla="*/ 26 h 26"/>
                <a:gd name="T12" fmla="*/ 30 w 38"/>
                <a:gd name="T13" fmla="*/ 26 h 26"/>
                <a:gd name="T14" fmla="*/ 31 w 38"/>
                <a:gd name="T15" fmla="*/ 26 h 26"/>
                <a:gd name="T16" fmla="*/ 32 w 38"/>
                <a:gd name="T17" fmla="*/ 26 h 26"/>
                <a:gd name="T18" fmla="*/ 37 w 38"/>
                <a:gd name="T19" fmla="*/ 19 h 26"/>
                <a:gd name="T20" fmla="*/ 37 w 38"/>
                <a:gd name="T21" fmla="*/ 18 h 26"/>
                <a:gd name="T22" fmla="*/ 37 w 3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6">
                  <a:moveTo>
                    <a:pt x="37" y="17"/>
                  </a:moveTo>
                  <a:cubicBezTo>
                    <a:pt x="11" y="10"/>
                    <a:pt x="0" y="0"/>
                    <a:pt x="0" y="0"/>
                  </a:cubicBezTo>
                  <a:cubicBezTo>
                    <a:pt x="0" y="0"/>
                    <a:pt x="11" y="18"/>
                    <a:pt x="28" y="25"/>
                  </a:cubicBezTo>
                  <a:cubicBezTo>
                    <a:pt x="29" y="26"/>
                    <a:pt x="29" y="26"/>
                    <a:pt x="29" y="26"/>
                  </a:cubicBezTo>
                  <a:cubicBezTo>
                    <a:pt x="29" y="26"/>
                    <a:pt x="29" y="26"/>
                    <a:pt x="29" y="26"/>
                  </a:cubicBezTo>
                  <a:cubicBezTo>
                    <a:pt x="29" y="26"/>
                    <a:pt x="29" y="26"/>
                    <a:pt x="29" y="26"/>
                  </a:cubicBezTo>
                  <a:cubicBezTo>
                    <a:pt x="30" y="26"/>
                    <a:pt x="30" y="26"/>
                    <a:pt x="30" y="26"/>
                  </a:cubicBezTo>
                  <a:cubicBezTo>
                    <a:pt x="30" y="26"/>
                    <a:pt x="30" y="26"/>
                    <a:pt x="31" y="26"/>
                  </a:cubicBezTo>
                  <a:cubicBezTo>
                    <a:pt x="31" y="26"/>
                    <a:pt x="31" y="26"/>
                    <a:pt x="32" y="26"/>
                  </a:cubicBezTo>
                  <a:cubicBezTo>
                    <a:pt x="37" y="19"/>
                    <a:pt x="37" y="19"/>
                    <a:pt x="37" y="19"/>
                  </a:cubicBezTo>
                  <a:cubicBezTo>
                    <a:pt x="38" y="19"/>
                    <a:pt x="38" y="18"/>
                    <a:pt x="37" y="18"/>
                  </a:cubicBezTo>
                  <a:cubicBezTo>
                    <a:pt x="37" y="17"/>
                    <a:pt x="37" y="17"/>
                    <a:pt x="37" y="17"/>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14">
              <a:extLst>
                <a:ext uri="{FF2B5EF4-FFF2-40B4-BE49-F238E27FC236}">
                  <a16:creationId xmlns:a16="http://schemas.microsoft.com/office/drawing/2014/main" id="{ABF4A80D-7A74-9540-BDA1-D8699E438214}"/>
                </a:ext>
              </a:extLst>
            </p:cNvPr>
            <p:cNvSpPr>
              <a:spLocks/>
            </p:cNvSpPr>
            <p:nvPr userDrawn="1"/>
          </p:nvSpPr>
          <p:spPr bwMode="auto">
            <a:xfrm>
              <a:off x="1671638" y="2143126"/>
              <a:ext cx="187325" cy="47625"/>
            </a:xfrm>
            <a:custGeom>
              <a:avLst/>
              <a:gdLst>
                <a:gd name="T0" fmla="*/ 42 w 44"/>
                <a:gd name="T1" fmla="*/ 0 h 11"/>
                <a:gd name="T2" fmla="*/ 38 w 44"/>
                <a:gd name="T3" fmla="*/ 0 h 11"/>
                <a:gd name="T4" fmla="*/ 0 w 44"/>
                <a:gd name="T5" fmla="*/ 5 h 11"/>
                <a:gd name="T6" fmla="*/ 42 w 44"/>
                <a:gd name="T7" fmla="*/ 11 h 11"/>
                <a:gd name="T8" fmla="*/ 42 w 44"/>
                <a:gd name="T9" fmla="*/ 11 h 11"/>
                <a:gd name="T10" fmla="*/ 42 w 44"/>
                <a:gd name="T11" fmla="*/ 11 h 11"/>
                <a:gd name="T12" fmla="*/ 42 w 44"/>
                <a:gd name="T13" fmla="*/ 10 h 11"/>
                <a:gd name="T14" fmla="*/ 43 w 44"/>
                <a:gd name="T15" fmla="*/ 9 h 11"/>
                <a:gd name="T16" fmla="*/ 44 w 44"/>
                <a:gd name="T17" fmla="*/ 2 h 11"/>
                <a:gd name="T18" fmla="*/ 42 w 44"/>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1">
                  <a:moveTo>
                    <a:pt x="42" y="0"/>
                  </a:moveTo>
                  <a:cubicBezTo>
                    <a:pt x="42" y="0"/>
                    <a:pt x="40" y="0"/>
                    <a:pt x="38" y="0"/>
                  </a:cubicBezTo>
                  <a:cubicBezTo>
                    <a:pt x="28" y="0"/>
                    <a:pt x="0" y="5"/>
                    <a:pt x="0" y="5"/>
                  </a:cubicBezTo>
                  <a:cubicBezTo>
                    <a:pt x="42" y="11"/>
                    <a:pt x="42" y="11"/>
                    <a:pt x="42" y="11"/>
                  </a:cubicBezTo>
                  <a:cubicBezTo>
                    <a:pt x="42" y="11"/>
                    <a:pt x="42" y="11"/>
                    <a:pt x="42" y="11"/>
                  </a:cubicBezTo>
                  <a:cubicBezTo>
                    <a:pt x="42" y="11"/>
                    <a:pt x="42" y="11"/>
                    <a:pt x="42" y="11"/>
                  </a:cubicBezTo>
                  <a:cubicBezTo>
                    <a:pt x="42" y="11"/>
                    <a:pt x="42" y="10"/>
                    <a:pt x="42" y="10"/>
                  </a:cubicBezTo>
                  <a:cubicBezTo>
                    <a:pt x="43" y="10"/>
                    <a:pt x="43" y="10"/>
                    <a:pt x="43" y="9"/>
                  </a:cubicBezTo>
                  <a:cubicBezTo>
                    <a:pt x="43" y="8"/>
                    <a:pt x="43" y="4"/>
                    <a:pt x="44" y="2"/>
                  </a:cubicBezTo>
                  <a:cubicBezTo>
                    <a:pt x="44" y="1"/>
                    <a:pt x="43" y="0"/>
                    <a:pt x="42" y="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15">
              <a:extLst>
                <a:ext uri="{FF2B5EF4-FFF2-40B4-BE49-F238E27FC236}">
                  <a16:creationId xmlns:a16="http://schemas.microsoft.com/office/drawing/2014/main" id="{5FBA12BA-9FC7-6649-9CA6-C01A76E02979}"/>
                </a:ext>
              </a:extLst>
            </p:cNvPr>
            <p:cNvSpPr>
              <a:spLocks/>
            </p:cNvSpPr>
            <p:nvPr userDrawn="1"/>
          </p:nvSpPr>
          <p:spPr bwMode="auto">
            <a:xfrm>
              <a:off x="1671638" y="2020888"/>
              <a:ext cx="165100" cy="112713"/>
            </a:xfrm>
            <a:custGeom>
              <a:avLst/>
              <a:gdLst>
                <a:gd name="T0" fmla="*/ 0 w 39"/>
                <a:gd name="T1" fmla="*/ 26 h 26"/>
                <a:gd name="T2" fmla="*/ 38 w 39"/>
                <a:gd name="T3" fmla="*/ 10 h 26"/>
                <a:gd name="T4" fmla="*/ 39 w 39"/>
                <a:gd name="T5" fmla="*/ 9 h 26"/>
                <a:gd name="T6" fmla="*/ 39 w 39"/>
                <a:gd name="T7" fmla="*/ 8 h 26"/>
                <a:gd name="T8" fmla="*/ 34 w 39"/>
                <a:gd name="T9" fmla="*/ 1 h 26"/>
                <a:gd name="T10" fmla="*/ 32 w 39"/>
                <a:gd name="T11" fmla="*/ 0 h 26"/>
                <a:gd name="T12" fmla="*/ 32 w 39"/>
                <a:gd name="T13" fmla="*/ 0 h 26"/>
                <a:gd name="T14" fmla="*/ 32 w 39"/>
                <a:gd name="T15" fmla="*/ 0 h 26"/>
                <a:gd name="T16" fmla="*/ 32 w 39"/>
                <a:gd name="T17" fmla="*/ 0 h 26"/>
                <a:gd name="T18" fmla="*/ 31 w 39"/>
                <a:gd name="T19" fmla="*/ 1 h 26"/>
                <a:gd name="T20" fmla="*/ 0 w 39"/>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6">
                  <a:moveTo>
                    <a:pt x="0" y="26"/>
                  </a:moveTo>
                  <a:cubicBezTo>
                    <a:pt x="13" y="14"/>
                    <a:pt x="36" y="10"/>
                    <a:pt x="38" y="10"/>
                  </a:cubicBezTo>
                  <a:cubicBezTo>
                    <a:pt x="38" y="10"/>
                    <a:pt x="39" y="9"/>
                    <a:pt x="39" y="9"/>
                  </a:cubicBezTo>
                  <a:cubicBezTo>
                    <a:pt x="39" y="9"/>
                    <a:pt x="39" y="8"/>
                    <a:pt x="39" y="8"/>
                  </a:cubicBezTo>
                  <a:cubicBezTo>
                    <a:pt x="38" y="6"/>
                    <a:pt x="35" y="2"/>
                    <a:pt x="34" y="1"/>
                  </a:cubicBezTo>
                  <a:cubicBezTo>
                    <a:pt x="33" y="0"/>
                    <a:pt x="33" y="0"/>
                    <a:pt x="32" y="0"/>
                  </a:cubicBezTo>
                  <a:cubicBezTo>
                    <a:pt x="32" y="0"/>
                    <a:pt x="32" y="0"/>
                    <a:pt x="32" y="0"/>
                  </a:cubicBezTo>
                  <a:cubicBezTo>
                    <a:pt x="32" y="0"/>
                    <a:pt x="32" y="0"/>
                    <a:pt x="32" y="0"/>
                  </a:cubicBezTo>
                  <a:cubicBezTo>
                    <a:pt x="32" y="0"/>
                    <a:pt x="32" y="0"/>
                    <a:pt x="32" y="0"/>
                  </a:cubicBezTo>
                  <a:cubicBezTo>
                    <a:pt x="31" y="1"/>
                    <a:pt x="31" y="1"/>
                    <a:pt x="31" y="1"/>
                  </a:cubicBezTo>
                  <a:cubicBezTo>
                    <a:pt x="14" y="7"/>
                    <a:pt x="5" y="20"/>
                    <a:pt x="0" y="26"/>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 name="Freeform 16">
              <a:extLst>
                <a:ext uri="{FF2B5EF4-FFF2-40B4-BE49-F238E27FC236}">
                  <a16:creationId xmlns:a16="http://schemas.microsoft.com/office/drawing/2014/main" id="{280A40FA-4961-2743-A0EC-9F3BEEB6845E}"/>
                </a:ext>
              </a:extLst>
            </p:cNvPr>
            <p:cNvSpPr>
              <a:spLocks/>
            </p:cNvSpPr>
            <p:nvPr userDrawn="1"/>
          </p:nvSpPr>
          <p:spPr bwMode="auto">
            <a:xfrm>
              <a:off x="1641475" y="1989138"/>
              <a:ext cx="85725" cy="144463"/>
            </a:xfrm>
            <a:custGeom>
              <a:avLst/>
              <a:gdLst>
                <a:gd name="T0" fmla="*/ 1 w 20"/>
                <a:gd name="T1" fmla="*/ 33 h 33"/>
                <a:gd name="T2" fmla="*/ 2 w 20"/>
                <a:gd name="T3" fmla="*/ 27 h 33"/>
                <a:gd name="T4" fmla="*/ 20 w 20"/>
                <a:gd name="T5" fmla="*/ 2 h 33"/>
                <a:gd name="T6" fmla="*/ 20 w 20"/>
                <a:gd name="T7" fmla="*/ 0 h 33"/>
                <a:gd name="T8" fmla="*/ 19 w 20"/>
                <a:gd name="T9" fmla="*/ 0 h 33"/>
                <a:gd name="T10" fmla="*/ 11 w 20"/>
                <a:gd name="T11" fmla="*/ 0 h 33"/>
                <a:gd name="T12" fmla="*/ 10 w 20"/>
                <a:gd name="T13" fmla="*/ 0 h 33"/>
                <a:gd name="T14" fmla="*/ 9 w 20"/>
                <a:gd name="T15" fmla="*/ 1 h 33"/>
                <a:gd name="T16" fmla="*/ 8 w 20"/>
                <a:gd name="T17" fmla="*/ 3 h 33"/>
                <a:gd name="T18" fmla="*/ 7 w 20"/>
                <a:gd name="T19" fmla="*/ 4 h 33"/>
                <a:gd name="T20" fmla="*/ 7 w 20"/>
                <a:gd name="T21" fmla="*/ 4 h 33"/>
                <a:gd name="T22" fmla="*/ 6 w 20"/>
                <a:gd name="T23" fmla="*/ 5 h 33"/>
                <a:gd name="T24" fmla="*/ 1 w 20"/>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3">
                  <a:moveTo>
                    <a:pt x="1" y="33"/>
                  </a:moveTo>
                  <a:cubicBezTo>
                    <a:pt x="1" y="32"/>
                    <a:pt x="2" y="28"/>
                    <a:pt x="2" y="27"/>
                  </a:cubicBezTo>
                  <a:cubicBezTo>
                    <a:pt x="6" y="15"/>
                    <a:pt x="16" y="5"/>
                    <a:pt x="20" y="2"/>
                  </a:cubicBezTo>
                  <a:cubicBezTo>
                    <a:pt x="20" y="2"/>
                    <a:pt x="20" y="1"/>
                    <a:pt x="20" y="0"/>
                  </a:cubicBezTo>
                  <a:cubicBezTo>
                    <a:pt x="20" y="0"/>
                    <a:pt x="19" y="0"/>
                    <a:pt x="19" y="0"/>
                  </a:cubicBezTo>
                  <a:cubicBezTo>
                    <a:pt x="11" y="0"/>
                    <a:pt x="11" y="0"/>
                    <a:pt x="11" y="0"/>
                  </a:cubicBezTo>
                  <a:cubicBezTo>
                    <a:pt x="10" y="0"/>
                    <a:pt x="10" y="0"/>
                    <a:pt x="10" y="0"/>
                  </a:cubicBezTo>
                  <a:cubicBezTo>
                    <a:pt x="9" y="1"/>
                    <a:pt x="9" y="1"/>
                    <a:pt x="9" y="1"/>
                  </a:cubicBezTo>
                  <a:cubicBezTo>
                    <a:pt x="8" y="3"/>
                    <a:pt x="8" y="3"/>
                    <a:pt x="8" y="3"/>
                  </a:cubicBezTo>
                  <a:cubicBezTo>
                    <a:pt x="8" y="3"/>
                    <a:pt x="7" y="4"/>
                    <a:pt x="7" y="4"/>
                  </a:cubicBezTo>
                  <a:cubicBezTo>
                    <a:pt x="7" y="4"/>
                    <a:pt x="7" y="4"/>
                    <a:pt x="7" y="4"/>
                  </a:cubicBezTo>
                  <a:cubicBezTo>
                    <a:pt x="6" y="5"/>
                    <a:pt x="6" y="5"/>
                    <a:pt x="6" y="5"/>
                  </a:cubicBezTo>
                  <a:cubicBezTo>
                    <a:pt x="4" y="9"/>
                    <a:pt x="0" y="20"/>
                    <a:pt x="1" y="33"/>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17">
              <a:extLst>
                <a:ext uri="{FF2B5EF4-FFF2-40B4-BE49-F238E27FC236}">
                  <a16:creationId xmlns:a16="http://schemas.microsoft.com/office/drawing/2014/main" id="{9B454992-9118-194B-87C7-82308596D558}"/>
                </a:ext>
              </a:extLst>
            </p:cNvPr>
            <p:cNvSpPr>
              <a:spLocks/>
            </p:cNvSpPr>
            <p:nvPr userDrawn="1"/>
          </p:nvSpPr>
          <p:spPr bwMode="auto">
            <a:xfrm>
              <a:off x="1581150" y="2051051"/>
              <a:ext cx="47625" cy="87313"/>
            </a:xfrm>
            <a:custGeom>
              <a:avLst/>
              <a:gdLst>
                <a:gd name="T0" fmla="*/ 11 w 11"/>
                <a:gd name="T1" fmla="*/ 20 h 20"/>
                <a:gd name="T2" fmla="*/ 6 w 11"/>
                <a:gd name="T3" fmla="*/ 2 h 20"/>
                <a:gd name="T4" fmla="*/ 6 w 11"/>
                <a:gd name="T5" fmla="*/ 1 h 20"/>
                <a:gd name="T6" fmla="*/ 5 w 11"/>
                <a:gd name="T7" fmla="*/ 0 h 20"/>
                <a:gd name="T8" fmla="*/ 3 w 11"/>
                <a:gd name="T9" fmla="*/ 1 h 20"/>
                <a:gd name="T10" fmla="*/ 0 w 11"/>
                <a:gd name="T11" fmla="*/ 8 h 20"/>
                <a:gd name="T12" fmla="*/ 0 w 11"/>
                <a:gd name="T13" fmla="*/ 9 h 20"/>
                <a:gd name="T14" fmla="*/ 11 w 11"/>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0">
                  <a:moveTo>
                    <a:pt x="11" y="20"/>
                  </a:moveTo>
                  <a:cubicBezTo>
                    <a:pt x="11" y="20"/>
                    <a:pt x="6" y="12"/>
                    <a:pt x="6" y="2"/>
                  </a:cubicBezTo>
                  <a:cubicBezTo>
                    <a:pt x="6" y="1"/>
                    <a:pt x="6" y="1"/>
                    <a:pt x="6" y="1"/>
                  </a:cubicBezTo>
                  <a:cubicBezTo>
                    <a:pt x="6" y="1"/>
                    <a:pt x="5" y="0"/>
                    <a:pt x="5" y="0"/>
                  </a:cubicBezTo>
                  <a:cubicBezTo>
                    <a:pt x="4" y="0"/>
                    <a:pt x="4" y="0"/>
                    <a:pt x="3" y="1"/>
                  </a:cubicBezTo>
                  <a:cubicBezTo>
                    <a:pt x="2" y="3"/>
                    <a:pt x="0" y="8"/>
                    <a:pt x="0" y="8"/>
                  </a:cubicBezTo>
                  <a:cubicBezTo>
                    <a:pt x="0" y="8"/>
                    <a:pt x="0" y="9"/>
                    <a:pt x="0" y="9"/>
                  </a:cubicBezTo>
                  <a:cubicBezTo>
                    <a:pt x="2" y="14"/>
                    <a:pt x="11" y="20"/>
                    <a:pt x="11" y="2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7" name="Freeform 18">
              <a:extLst>
                <a:ext uri="{FF2B5EF4-FFF2-40B4-BE49-F238E27FC236}">
                  <a16:creationId xmlns:a16="http://schemas.microsoft.com/office/drawing/2014/main" id="{3FBD683D-1FD7-9841-AAEC-9EEA35792AF0}"/>
                </a:ext>
              </a:extLst>
            </p:cNvPr>
            <p:cNvSpPr>
              <a:spLocks/>
            </p:cNvSpPr>
            <p:nvPr userDrawn="1"/>
          </p:nvSpPr>
          <p:spPr bwMode="auto">
            <a:xfrm>
              <a:off x="1573213" y="2185988"/>
              <a:ext cx="50800" cy="84138"/>
            </a:xfrm>
            <a:custGeom>
              <a:avLst/>
              <a:gdLst>
                <a:gd name="T0" fmla="*/ 1 w 12"/>
                <a:gd name="T1" fmla="*/ 9 h 19"/>
                <a:gd name="T2" fmla="*/ 0 w 12"/>
                <a:gd name="T3" fmla="*/ 10 h 19"/>
                <a:gd name="T4" fmla="*/ 2 w 12"/>
                <a:gd name="T5" fmla="*/ 18 h 19"/>
                <a:gd name="T6" fmla="*/ 4 w 12"/>
                <a:gd name="T7" fmla="*/ 18 h 19"/>
                <a:gd name="T8" fmla="*/ 5 w 12"/>
                <a:gd name="T9" fmla="*/ 16 h 19"/>
                <a:gd name="T10" fmla="*/ 12 w 12"/>
                <a:gd name="T11" fmla="*/ 0 h 19"/>
                <a:gd name="T12" fmla="*/ 1 w 12"/>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2" h="19">
                  <a:moveTo>
                    <a:pt x="1" y="9"/>
                  </a:moveTo>
                  <a:cubicBezTo>
                    <a:pt x="0" y="9"/>
                    <a:pt x="0" y="9"/>
                    <a:pt x="0" y="10"/>
                  </a:cubicBezTo>
                  <a:cubicBezTo>
                    <a:pt x="1" y="10"/>
                    <a:pt x="1" y="15"/>
                    <a:pt x="2" y="18"/>
                  </a:cubicBezTo>
                  <a:cubicBezTo>
                    <a:pt x="3" y="19"/>
                    <a:pt x="4" y="18"/>
                    <a:pt x="4" y="18"/>
                  </a:cubicBezTo>
                  <a:cubicBezTo>
                    <a:pt x="5" y="18"/>
                    <a:pt x="5" y="17"/>
                    <a:pt x="5" y="16"/>
                  </a:cubicBezTo>
                  <a:cubicBezTo>
                    <a:pt x="7" y="9"/>
                    <a:pt x="12" y="0"/>
                    <a:pt x="12" y="0"/>
                  </a:cubicBezTo>
                  <a:cubicBezTo>
                    <a:pt x="12" y="0"/>
                    <a:pt x="4" y="4"/>
                    <a:pt x="1" y="9"/>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8" name="Freeform 19">
              <a:extLst>
                <a:ext uri="{FF2B5EF4-FFF2-40B4-BE49-F238E27FC236}">
                  <a16:creationId xmlns:a16="http://schemas.microsoft.com/office/drawing/2014/main" id="{A990C3DE-502F-CD45-9CED-C4195E47A734}"/>
                </a:ext>
              </a:extLst>
            </p:cNvPr>
            <p:cNvSpPr>
              <a:spLocks/>
            </p:cNvSpPr>
            <p:nvPr userDrawn="1"/>
          </p:nvSpPr>
          <p:spPr bwMode="auto">
            <a:xfrm>
              <a:off x="1633538" y="2185988"/>
              <a:ext cx="96837" cy="166688"/>
            </a:xfrm>
            <a:custGeom>
              <a:avLst/>
              <a:gdLst>
                <a:gd name="T0" fmla="*/ 20 w 23"/>
                <a:gd name="T1" fmla="*/ 32 h 38"/>
                <a:gd name="T2" fmla="*/ 19 w 23"/>
                <a:gd name="T3" fmla="*/ 31 h 38"/>
                <a:gd name="T4" fmla="*/ 19 w 23"/>
                <a:gd name="T5" fmla="*/ 31 h 38"/>
                <a:gd name="T6" fmla="*/ 3 w 23"/>
                <a:gd name="T7" fmla="*/ 0 h 38"/>
                <a:gd name="T8" fmla="*/ 12 w 23"/>
                <a:gd name="T9" fmla="*/ 38 h 38"/>
                <a:gd name="T10" fmla="*/ 12 w 23"/>
                <a:gd name="T11" fmla="*/ 38 h 38"/>
                <a:gd name="T12" fmla="*/ 12 w 23"/>
                <a:gd name="T13" fmla="*/ 38 h 38"/>
                <a:gd name="T14" fmla="*/ 13 w 23"/>
                <a:gd name="T15" fmla="*/ 38 h 38"/>
                <a:gd name="T16" fmla="*/ 22 w 23"/>
                <a:gd name="T17" fmla="*/ 36 h 38"/>
                <a:gd name="T18" fmla="*/ 22 w 23"/>
                <a:gd name="T19" fmla="*/ 36 h 38"/>
                <a:gd name="T20" fmla="*/ 23 w 23"/>
                <a:gd name="T21" fmla="*/ 36 h 38"/>
                <a:gd name="T22" fmla="*/ 23 w 23"/>
                <a:gd name="T23" fmla="*/ 34 h 38"/>
                <a:gd name="T24" fmla="*/ 20 w 23"/>
                <a:gd name="T25"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8">
                  <a:moveTo>
                    <a:pt x="20" y="32"/>
                  </a:moveTo>
                  <a:cubicBezTo>
                    <a:pt x="19" y="31"/>
                    <a:pt x="19" y="31"/>
                    <a:pt x="19" y="31"/>
                  </a:cubicBezTo>
                  <a:cubicBezTo>
                    <a:pt x="19" y="31"/>
                    <a:pt x="19" y="31"/>
                    <a:pt x="19" y="31"/>
                  </a:cubicBezTo>
                  <a:cubicBezTo>
                    <a:pt x="5" y="16"/>
                    <a:pt x="3" y="0"/>
                    <a:pt x="3" y="0"/>
                  </a:cubicBezTo>
                  <a:cubicBezTo>
                    <a:pt x="3" y="0"/>
                    <a:pt x="0" y="24"/>
                    <a:pt x="12" y="38"/>
                  </a:cubicBezTo>
                  <a:cubicBezTo>
                    <a:pt x="12" y="38"/>
                    <a:pt x="12" y="38"/>
                    <a:pt x="12" y="38"/>
                  </a:cubicBezTo>
                  <a:cubicBezTo>
                    <a:pt x="12" y="38"/>
                    <a:pt x="12" y="38"/>
                    <a:pt x="12" y="38"/>
                  </a:cubicBezTo>
                  <a:cubicBezTo>
                    <a:pt x="13" y="38"/>
                    <a:pt x="13" y="38"/>
                    <a:pt x="13" y="38"/>
                  </a:cubicBezTo>
                  <a:cubicBezTo>
                    <a:pt x="22" y="36"/>
                    <a:pt x="22" y="36"/>
                    <a:pt x="22" y="36"/>
                  </a:cubicBezTo>
                  <a:cubicBezTo>
                    <a:pt x="22" y="36"/>
                    <a:pt x="22" y="36"/>
                    <a:pt x="22" y="36"/>
                  </a:cubicBezTo>
                  <a:cubicBezTo>
                    <a:pt x="23" y="36"/>
                    <a:pt x="23" y="36"/>
                    <a:pt x="23" y="36"/>
                  </a:cubicBezTo>
                  <a:cubicBezTo>
                    <a:pt x="23" y="35"/>
                    <a:pt x="23" y="35"/>
                    <a:pt x="23" y="34"/>
                  </a:cubicBezTo>
                  <a:cubicBezTo>
                    <a:pt x="22" y="34"/>
                    <a:pt x="21" y="33"/>
                    <a:pt x="20" y="32"/>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 name="Freeform 20">
              <a:extLst>
                <a:ext uri="{FF2B5EF4-FFF2-40B4-BE49-F238E27FC236}">
                  <a16:creationId xmlns:a16="http://schemas.microsoft.com/office/drawing/2014/main" id="{FC2219FB-8D6B-004C-81CA-9E5CA0B99EA9}"/>
                </a:ext>
              </a:extLst>
            </p:cNvPr>
            <p:cNvSpPr>
              <a:spLocks/>
            </p:cNvSpPr>
            <p:nvPr userDrawn="1"/>
          </p:nvSpPr>
          <p:spPr bwMode="auto">
            <a:xfrm>
              <a:off x="1555751" y="2138363"/>
              <a:ext cx="63500" cy="39688"/>
            </a:xfrm>
            <a:custGeom>
              <a:avLst/>
              <a:gdLst>
                <a:gd name="T0" fmla="*/ 15 w 15"/>
                <a:gd name="T1" fmla="*/ 5 h 9"/>
                <a:gd name="T2" fmla="*/ 11 w 15"/>
                <a:gd name="T3" fmla="*/ 4 h 9"/>
                <a:gd name="T4" fmla="*/ 4 w 15"/>
                <a:gd name="T5" fmla="*/ 1 h 9"/>
                <a:gd name="T6" fmla="*/ 3 w 15"/>
                <a:gd name="T7" fmla="*/ 0 h 9"/>
                <a:gd name="T8" fmla="*/ 2 w 15"/>
                <a:gd name="T9" fmla="*/ 0 h 9"/>
                <a:gd name="T10" fmla="*/ 2 w 15"/>
                <a:gd name="T11" fmla="*/ 0 h 9"/>
                <a:gd name="T12" fmla="*/ 1 w 15"/>
                <a:gd name="T13" fmla="*/ 1 h 9"/>
                <a:gd name="T14" fmla="*/ 0 w 15"/>
                <a:gd name="T15" fmla="*/ 8 h 9"/>
                <a:gd name="T16" fmla="*/ 1 w 15"/>
                <a:gd name="T17" fmla="*/ 8 h 9"/>
                <a:gd name="T18" fmla="*/ 1 w 15"/>
                <a:gd name="T19" fmla="*/ 9 h 9"/>
                <a:gd name="T20" fmla="*/ 2 w 15"/>
                <a:gd name="T21" fmla="*/ 9 h 9"/>
                <a:gd name="T22" fmla="*/ 12 w 15"/>
                <a:gd name="T23" fmla="*/ 6 h 9"/>
                <a:gd name="T24" fmla="*/ 15 w 15"/>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15" y="5"/>
                  </a:moveTo>
                  <a:cubicBezTo>
                    <a:pt x="11" y="4"/>
                    <a:pt x="11" y="4"/>
                    <a:pt x="11" y="4"/>
                  </a:cubicBezTo>
                  <a:cubicBezTo>
                    <a:pt x="10" y="4"/>
                    <a:pt x="6" y="2"/>
                    <a:pt x="4" y="1"/>
                  </a:cubicBezTo>
                  <a:cubicBezTo>
                    <a:pt x="4" y="1"/>
                    <a:pt x="4" y="0"/>
                    <a:pt x="3" y="0"/>
                  </a:cubicBezTo>
                  <a:cubicBezTo>
                    <a:pt x="3" y="0"/>
                    <a:pt x="3" y="0"/>
                    <a:pt x="2" y="0"/>
                  </a:cubicBezTo>
                  <a:cubicBezTo>
                    <a:pt x="2" y="0"/>
                    <a:pt x="2" y="0"/>
                    <a:pt x="2" y="0"/>
                  </a:cubicBezTo>
                  <a:cubicBezTo>
                    <a:pt x="2" y="0"/>
                    <a:pt x="1" y="1"/>
                    <a:pt x="1" y="1"/>
                  </a:cubicBezTo>
                  <a:cubicBezTo>
                    <a:pt x="1" y="2"/>
                    <a:pt x="0" y="7"/>
                    <a:pt x="0" y="8"/>
                  </a:cubicBezTo>
                  <a:cubicBezTo>
                    <a:pt x="0" y="8"/>
                    <a:pt x="1" y="8"/>
                    <a:pt x="1" y="8"/>
                  </a:cubicBezTo>
                  <a:cubicBezTo>
                    <a:pt x="1" y="9"/>
                    <a:pt x="1" y="9"/>
                    <a:pt x="1" y="9"/>
                  </a:cubicBezTo>
                  <a:cubicBezTo>
                    <a:pt x="2" y="9"/>
                    <a:pt x="2" y="9"/>
                    <a:pt x="2" y="9"/>
                  </a:cubicBezTo>
                  <a:cubicBezTo>
                    <a:pt x="4" y="8"/>
                    <a:pt x="9" y="7"/>
                    <a:pt x="12" y="6"/>
                  </a:cubicBezTo>
                  <a:lnTo>
                    <a:pt x="15" y="5"/>
                  </a:lnTo>
                  <a:close/>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0" name="Rettangolo 37">
            <a:extLst>
              <a:ext uri="{FF2B5EF4-FFF2-40B4-BE49-F238E27FC236}">
                <a16:creationId xmlns:a16="http://schemas.microsoft.com/office/drawing/2014/main" id="{8302261A-A600-454F-80DA-CB4B39E8B11F}"/>
              </a:ext>
            </a:extLst>
          </p:cNvPr>
          <p:cNvSpPr/>
          <p:nvPr/>
        </p:nvSpPr>
        <p:spPr>
          <a:xfrm>
            <a:off x="456042" y="6500844"/>
            <a:ext cx="3324996" cy="184666"/>
          </a:xfrm>
          <a:prstGeom prst="rect">
            <a:avLst/>
          </a:prstGeom>
        </p:spPr>
        <p:txBody>
          <a:bodyPr wrap="square">
            <a:spAutoFit/>
          </a:bodyPr>
          <a:lstStyle/>
          <a:p>
            <a:r>
              <a:rPr lang="en-US" sz="600" noProof="0" dirty="0">
                <a:solidFill>
                  <a:srgbClr val="5B6770"/>
                </a:solidFill>
              </a:rPr>
              <a:t>© 2020 Leonardo/Selex ES Inc. </a:t>
            </a:r>
          </a:p>
        </p:txBody>
      </p:sp>
      <p:sp>
        <p:nvSpPr>
          <p:cNvPr id="21" name="Rettangolo 36">
            <a:extLst>
              <a:ext uri="{FF2B5EF4-FFF2-40B4-BE49-F238E27FC236}">
                <a16:creationId xmlns:a16="http://schemas.microsoft.com/office/drawing/2014/main" id="{51F06C55-4F75-9D41-8CAF-6AB22937B257}"/>
              </a:ext>
            </a:extLst>
          </p:cNvPr>
          <p:cNvSpPr/>
          <p:nvPr/>
        </p:nvSpPr>
        <p:spPr>
          <a:xfrm>
            <a:off x="539552" y="419162"/>
            <a:ext cx="198000" cy="45719"/>
          </a:xfrm>
          <a:prstGeom prst="rect">
            <a:avLst/>
          </a:prstGeom>
          <a:solidFill>
            <a:srgbClr val="EA0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cxnSp>
        <p:nvCxnSpPr>
          <p:cNvPr id="22" name="Connettore diritto 38">
            <a:extLst>
              <a:ext uri="{FF2B5EF4-FFF2-40B4-BE49-F238E27FC236}">
                <a16:creationId xmlns:a16="http://schemas.microsoft.com/office/drawing/2014/main" id="{733B9757-4F65-2C4C-A2F2-7D30D2CC2210}"/>
              </a:ext>
            </a:extLst>
          </p:cNvPr>
          <p:cNvCxnSpPr/>
          <p:nvPr/>
        </p:nvCxnSpPr>
        <p:spPr>
          <a:xfrm flipV="1">
            <a:off x="8269147" y="6602083"/>
            <a:ext cx="477107" cy="274203"/>
          </a:xfrm>
          <a:prstGeom prst="line">
            <a:avLst/>
          </a:prstGeom>
          <a:ln w="19050">
            <a:solidFill>
              <a:srgbClr val="EA002A"/>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78E4DC6D-551E-F447-AB5A-F5EBFCFEA067}"/>
              </a:ext>
            </a:extLst>
          </p:cNvPr>
          <p:cNvSpPr txBox="1"/>
          <p:nvPr/>
        </p:nvSpPr>
        <p:spPr>
          <a:xfrm>
            <a:off x="539552" y="546638"/>
            <a:ext cx="8188540" cy="369332"/>
          </a:xfrm>
          <a:prstGeom prst="rect">
            <a:avLst/>
          </a:prstGeom>
          <a:noFill/>
        </p:spPr>
        <p:txBody>
          <a:bodyPr wrap="square">
            <a:spAutoFit/>
          </a:bodyPr>
          <a:lstStyle/>
          <a:p>
            <a:r>
              <a:rPr lang="en-US" dirty="0">
                <a:solidFill>
                  <a:srgbClr val="EA002A"/>
                </a:solidFill>
              </a:rPr>
              <a:t>DTW HAS TWO TYPES OF RIWS HARDWARE</a:t>
            </a:r>
            <a:endParaRPr lang="en-US" sz="1800" dirty="0">
              <a:solidFill>
                <a:srgbClr val="EA002A"/>
              </a:solidFill>
            </a:endParaRPr>
          </a:p>
        </p:txBody>
      </p:sp>
      <p:sp>
        <p:nvSpPr>
          <p:cNvPr id="24" name="TextBox 23">
            <a:extLst>
              <a:ext uri="{FF2B5EF4-FFF2-40B4-BE49-F238E27FC236}">
                <a16:creationId xmlns:a16="http://schemas.microsoft.com/office/drawing/2014/main" id="{AAEC7811-38D1-EA4B-BC41-5310F3B08CD8}"/>
              </a:ext>
            </a:extLst>
          </p:cNvPr>
          <p:cNvSpPr txBox="1"/>
          <p:nvPr/>
        </p:nvSpPr>
        <p:spPr>
          <a:xfrm>
            <a:off x="539552" y="1089061"/>
            <a:ext cx="7997076" cy="1200329"/>
          </a:xfrm>
          <a:prstGeom prst="rect">
            <a:avLst/>
          </a:prstGeom>
          <a:noFill/>
        </p:spPr>
        <p:txBody>
          <a:bodyPr wrap="square" rtlCol="0">
            <a:spAutoFit/>
          </a:bodyPr>
          <a:lstStyle/>
          <a:p>
            <a:r>
              <a:rPr lang="en-US" dirty="0"/>
              <a:t>DTW chose to install two (2) types of hardware two support RIWS. Both of these offer the same critical safety alert logic and vehicle tracking capabilities. The only difference between one and the other is that the “Portable” RIWS system does not have a display to show a moving map. </a:t>
            </a:r>
          </a:p>
        </p:txBody>
      </p:sp>
    </p:spTree>
    <p:extLst>
      <p:ext uri="{BB962C8B-B14F-4D97-AF65-F5344CB8AC3E}">
        <p14:creationId xmlns:p14="http://schemas.microsoft.com/office/powerpoint/2010/main" val="2911787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a:extLst>
              <a:ext uri="{FF2B5EF4-FFF2-40B4-BE49-F238E27FC236}">
                <a16:creationId xmlns:a16="http://schemas.microsoft.com/office/drawing/2014/main" id="{49539249-36C6-0247-BB98-1B2ADF3E447C}"/>
              </a:ext>
            </a:extLst>
          </p:cNvPr>
          <p:cNvSpPr txBox="1">
            <a:spLocks noChangeArrowheads="1"/>
          </p:cNvSpPr>
          <p:nvPr/>
        </p:nvSpPr>
        <p:spPr bwMode="auto">
          <a:xfrm>
            <a:off x="8442430" y="6524690"/>
            <a:ext cx="285662" cy="123111"/>
          </a:xfrm>
          <a:prstGeom prst="rect">
            <a:avLst/>
          </a:prstGeom>
          <a:noFill/>
          <a:ln>
            <a:noFill/>
          </a:ln>
        </p:spPr>
        <p:txBody>
          <a:bodyPr wrap="square" lIns="0" tIns="0" rIns="0" bIns="0" anchor="b">
            <a:spAutoFit/>
          </a:bodyPr>
          <a:lstStyle/>
          <a:p>
            <a:pPr algn="ctr"/>
            <a:fld id="{E7E4AC88-19C6-40A4-9EF0-FC456228FC9F}" type="slidenum">
              <a:rPr lang="en-US" sz="800" noProof="0" smtClean="0">
                <a:solidFill>
                  <a:srgbClr val="5B6770"/>
                </a:solidFill>
              </a:rPr>
              <a:pPr algn="ctr"/>
              <a:t>5</a:t>
            </a:fld>
            <a:endParaRPr lang="en-US" sz="800" noProof="0" dirty="0">
              <a:solidFill>
                <a:srgbClr val="5B6770"/>
              </a:solidFill>
            </a:endParaRPr>
          </a:p>
        </p:txBody>
      </p:sp>
      <p:cxnSp>
        <p:nvCxnSpPr>
          <p:cNvPr id="6" name="Connettore diritto 27">
            <a:extLst>
              <a:ext uri="{FF2B5EF4-FFF2-40B4-BE49-F238E27FC236}">
                <a16:creationId xmlns:a16="http://schemas.microsoft.com/office/drawing/2014/main" id="{3E0C97D6-8665-EA42-802B-483D437187E9}"/>
              </a:ext>
            </a:extLst>
          </p:cNvPr>
          <p:cNvCxnSpPr/>
          <p:nvPr/>
        </p:nvCxnSpPr>
        <p:spPr>
          <a:xfrm>
            <a:off x="539552" y="419162"/>
            <a:ext cx="8206702" cy="0"/>
          </a:xfrm>
          <a:prstGeom prst="line">
            <a:avLst/>
          </a:prstGeom>
          <a:ln w="6350">
            <a:solidFill>
              <a:srgbClr val="EA002A"/>
            </a:solidFill>
          </a:ln>
          <a:effectLst/>
        </p:spPr>
        <p:style>
          <a:lnRef idx="2">
            <a:schemeClr val="accent1"/>
          </a:lnRef>
          <a:fillRef idx="0">
            <a:schemeClr val="accent1"/>
          </a:fillRef>
          <a:effectRef idx="1">
            <a:schemeClr val="accent1"/>
          </a:effectRef>
          <a:fontRef idx="minor">
            <a:schemeClr val="tx1"/>
          </a:fontRef>
        </p:style>
      </p:cxnSp>
      <p:grpSp>
        <p:nvGrpSpPr>
          <p:cNvPr id="7" name="Gruppo 25">
            <a:extLst>
              <a:ext uri="{FF2B5EF4-FFF2-40B4-BE49-F238E27FC236}">
                <a16:creationId xmlns:a16="http://schemas.microsoft.com/office/drawing/2014/main" id="{EF789F8F-F37A-E64F-A0EE-75E987938F49}"/>
              </a:ext>
            </a:extLst>
          </p:cNvPr>
          <p:cNvGrpSpPr/>
          <p:nvPr/>
        </p:nvGrpSpPr>
        <p:grpSpPr>
          <a:xfrm>
            <a:off x="8571630" y="182889"/>
            <a:ext cx="174624" cy="209367"/>
            <a:chOff x="1555751" y="1989138"/>
            <a:chExt cx="303212" cy="363538"/>
          </a:xfrm>
        </p:grpSpPr>
        <p:sp>
          <p:nvSpPr>
            <p:cNvPr id="8" name="Freeform 13">
              <a:extLst>
                <a:ext uri="{FF2B5EF4-FFF2-40B4-BE49-F238E27FC236}">
                  <a16:creationId xmlns:a16="http://schemas.microsoft.com/office/drawing/2014/main" id="{EB9E3877-B07E-2A4F-A2DF-70451EE51103}"/>
                </a:ext>
              </a:extLst>
            </p:cNvPr>
            <p:cNvSpPr>
              <a:spLocks/>
            </p:cNvSpPr>
            <p:nvPr userDrawn="1"/>
          </p:nvSpPr>
          <p:spPr bwMode="auto">
            <a:xfrm>
              <a:off x="1666875" y="2185988"/>
              <a:ext cx="161925" cy="114300"/>
            </a:xfrm>
            <a:custGeom>
              <a:avLst/>
              <a:gdLst>
                <a:gd name="T0" fmla="*/ 37 w 38"/>
                <a:gd name="T1" fmla="*/ 17 h 26"/>
                <a:gd name="T2" fmla="*/ 0 w 38"/>
                <a:gd name="T3" fmla="*/ 0 h 26"/>
                <a:gd name="T4" fmla="*/ 28 w 38"/>
                <a:gd name="T5" fmla="*/ 25 h 26"/>
                <a:gd name="T6" fmla="*/ 29 w 38"/>
                <a:gd name="T7" fmla="*/ 26 h 26"/>
                <a:gd name="T8" fmla="*/ 29 w 38"/>
                <a:gd name="T9" fmla="*/ 26 h 26"/>
                <a:gd name="T10" fmla="*/ 29 w 38"/>
                <a:gd name="T11" fmla="*/ 26 h 26"/>
                <a:gd name="T12" fmla="*/ 30 w 38"/>
                <a:gd name="T13" fmla="*/ 26 h 26"/>
                <a:gd name="T14" fmla="*/ 31 w 38"/>
                <a:gd name="T15" fmla="*/ 26 h 26"/>
                <a:gd name="T16" fmla="*/ 32 w 38"/>
                <a:gd name="T17" fmla="*/ 26 h 26"/>
                <a:gd name="T18" fmla="*/ 37 w 38"/>
                <a:gd name="T19" fmla="*/ 19 h 26"/>
                <a:gd name="T20" fmla="*/ 37 w 38"/>
                <a:gd name="T21" fmla="*/ 18 h 26"/>
                <a:gd name="T22" fmla="*/ 37 w 3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6">
                  <a:moveTo>
                    <a:pt x="37" y="17"/>
                  </a:moveTo>
                  <a:cubicBezTo>
                    <a:pt x="11" y="10"/>
                    <a:pt x="0" y="0"/>
                    <a:pt x="0" y="0"/>
                  </a:cubicBezTo>
                  <a:cubicBezTo>
                    <a:pt x="0" y="0"/>
                    <a:pt x="11" y="18"/>
                    <a:pt x="28" y="25"/>
                  </a:cubicBezTo>
                  <a:cubicBezTo>
                    <a:pt x="29" y="26"/>
                    <a:pt x="29" y="26"/>
                    <a:pt x="29" y="26"/>
                  </a:cubicBezTo>
                  <a:cubicBezTo>
                    <a:pt x="29" y="26"/>
                    <a:pt x="29" y="26"/>
                    <a:pt x="29" y="26"/>
                  </a:cubicBezTo>
                  <a:cubicBezTo>
                    <a:pt x="29" y="26"/>
                    <a:pt x="29" y="26"/>
                    <a:pt x="29" y="26"/>
                  </a:cubicBezTo>
                  <a:cubicBezTo>
                    <a:pt x="30" y="26"/>
                    <a:pt x="30" y="26"/>
                    <a:pt x="30" y="26"/>
                  </a:cubicBezTo>
                  <a:cubicBezTo>
                    <a:pt x="30" y="26"/>
                    <a:pt x="30" y="26"/>
                    <a:pt x="31" y="26"/>
                  </a:cubicBezTo>
                  <a:cubicBezTo>
                    <a:pt x="31" y="26"/>
                    <a:pt x="31" y="26"/>
                    <a:pt x="32" y="26"/>
                  </a:cubicBezTo>
                  <a:cubicBezTo>
                    <a:pt x="37" y="19"/>
                    <a:pt x="37" y="19"/>
                    <a:pt x="37" y="19"/>
                  </a:cubicBezTo>
                  <a:cubicBezTo>
                    <a:pt x="38" y="19"/>
                    <a:pt x="38" y="18"/>
                    <a:pt x="37" y="18"/>
                  </a:cubicBezTo>
                  <a:cubicBezTo>
                    <a:pt x="37" y="17"/>
                    <a:pt x="37" y="17"/>
                    <a:pt x="37" y="17"/>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 name="Freeform 14">
              <a:extLst>
                <a:ext uri="{FF2B5EF4-FFF2-40B4-BE49-F238E27FC236}">
                  <a16:creationId xmlns:a16="http://schemas.microsoft.com/office/drawing/2014/main" id="{3C8B07B7-058D-C344-A8D4-A155E8290321}"/>
                </a:ext>
              </a:extLst>
            </p:cNvPr>
            <p:cNvSpPr>
              <a:spLocks/>
            </p:cNvSpPr>
            <p:nvPr userDrawn="1"/>
          </p:nvSpPr>
          <p:spPr bwMode="auto">
            <a:xfrm>
              <a:off x="1671638" y="2143126"/>
              <a:ext cx="187325" cy="47625"/>
            </a:xfrm>
            <a:custGeom>
              <a:avLst/>
              <a:gdLst>
                <a:gd name="T0" fmla="*/ 42 w 44"/>
                <a:gd name="T1" fmla="*/ 0 h 11"/>
                <a:gd name="T2" fmla="*/ 38 w 44"/>
                <a:gd name="T3" fmla="*/ 0 h 11"/>
                <a:gd name="T4" fmla="*/ 0 w 44"/>
                <a:gd name="T5" fmla="*/ 5 h 11"/>
                <a:gd name="T6" fmla="*/ 42 w 44"/>
                <a:gd name="T7" fmla="*/ 11 h 11"/>
                <a:gd name="T8" fmla="*/ 42 w 44"/>
                <a:gd name="T9" fmla="*/ 11 h 11"/>
                <a:gd name="T10" fmla="*/ 42 w 44"/>
                <a:gd name="T11" fmla="*/ 11 h 11"/>
                <a:gd name="T12" fmla="*/ 42 w 44"/>
                <a:gd name="T13" fmla="*/ 10 h 11"/>
                <a:gd name="T14" fmla="*/ 43 w 44"/>
                <a:gd name="T15" fmla="*/ 9 h 11"/>
                <a:gd name="T16" fmla="*/ 44 w 44"/>
                <a:gd name="T17" fmla="*/ 2 h 11"/>
                <a:gd name="T18" fmla="*/ 42 w 44"/>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1">
                  <a:moveTo>
                    <a:pt x="42" y="0"/>
                  </a:moveTo>
                  <a:cubicBezTo>
                    <a:pt x="42" y="0"/>
                    <a:pt x="40" y="0"/>
                    <a:pt x="38" y="0"/>
                  </a:cubicBezTo>
                  <a:cubicBezTo>
                    <a:pt x="28" y="0"/>
                    <a:pt x="0" y="5"/>
                    <a:pt x="0" y="5"/>
                  </a:cubicBezTo>
                  <a:cubicBezTo>
                    <a:pt x="42" y="11"/>
                    <a:pt x="42" y="11"/>
                    <a:pt x="42" y="11"/>
                  </a:cubicBezTo>
                  <a:cubicBezTo>
                    <a:pt x="42" y="11"/>
                    <a:pt x="42" y="11"/>
                    <a:pt x="42" y="11"/>
                  </a:cubicBezTo>
                  <a:cubicBezTo>
                    <a:pt x="42" y="11"/>
                    <a:pt x="42" y="11"/>
                    <a:pt x="42" y="11"/>
                  </a:cubicBezTo>
                  <a:cubicBezTo>
                    <a:pt x="42" y="11"/>
                    <a:pt x="42" y="10"/>
                    <a:pt x="42" y="10"/>
                  </a:cubicBezTo>
                  <a:cubicBezTo>
                    <a:pt x="43" y="10"/>
                    <a:pt x="43" y="10"/>
                    <a:pt x="43" y="9"/>
                  </a:cubicBezTo>
                  <a:cubicBezTo>
                    <a:pt x="43" y="8"/>
                    <a:pt x="43" y="4"/>
                    <a:pt x="44" y="2"/>
                  </a:cubicBezTo>
                  <a:cubicBezTo>
                    <a:pt x="44" y="1"/>
                    <a:pt x="43" y="0"/>
                    <a:pt x="42" y="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15">
              <a:extLst>
                <a:ext uri="{FF2B5EF4-FFF2-40B4-BE49-F238E27FC236}">
                  <a16:creationId xmlns:a16="http://schemas.microsoft.com/office/drawing/2014/main" id="{DF675EF4-2E49-4A49-AD54-C8AF23B51EDC}"/>
                </a:ext>
              </a:extLst>
            </p:cNvPr>
            <p:cNvSpPr>
              <a:spLocks/>
            </p:cNvSpPr>
            <p:nvPr userDrawn="1"/>
          </p:nvSpPr>
          <p:spPr bwMode="auto">
            <a:xfrm>
              <a:off x="1671638" y="2020888"/>
              <a:ext cx="165100" cy="112713"/>
            </a:xfrm>
            <a:custGeom>
              <a:avLst/>
              <a:gdLst>
                <a:gd name="T0" fmla="*/ 0 w 39"/>
                <a:gd name="T1" fmla="*/ 26 h 26"/>
                <a:gd name="T2" fmla="*/ 38 w 39"/>
                <a:gd name="T3" fmla="*/ 10 h 26"/>
                <a:gd name="T4" fmla="*/ 39 w 39"/>
                <a:gd name="T5" fmla="*/ 9 h 26"/>
                <a:gd name="T6" fmla="*/ 39 w 39"/>
                <a:gd name="T7" fmla="*/ 8 h 26"/>
                <a:gd name="T8" fmla="*/ 34 w 39"/>
                <a:gd name="T9" fmla="*/ 1 h 26"/>
                <a:gd name="T10" fmla="*/ 32 w 39"/>
                <a:gd name="T11" fmla="*/ 0 h 26"/>
                <a:gd name="T12" fmla="*/ 32 w 39"/>
                <a:gd name="T13" fmla="*/ 0 h 26"/>
                <a:gd name="T14" fmla="*/ 32 w 39"/>
                <a:gd name="T15" fmla="*/ 0 h 26"/>
                <a:gd name="T16" fmla="*/ 32 w 39"/>
                <a:gd name="T17" fmla="*/ 0 h 26"/>
                <a:gd name="T18" fmla="*/ 31 w 39"/>
                <a:gd name="T19" fmla="*/ 1 h 26"/>
                <a:gd name="T20" fmla="*/ 0 w 39"/>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6">
                  <a:moveTo>
                    <a:pt x="0" y="26"/>
                  </a:moveTo>
                  <a:cubicBezTo>
                    <a:pt x="13" y="14"/>
                    <a:pt x="36" y="10"/>
                    <a:pt x="38" y="10"/>
                  </a:cubicBezTo>
                  <a:cubicBezTo>
                    <a:pt x="38" y="10"/>
                    <a:pt x="39" y="9"/>
                    <a:pt x="39" y="9"/>
                  </a:cubicBezTo>
                  <a:cubicBezTo>
                    <a:pt x="39" y="9"/>
                    <a:pt x="39" y="8"/>
                    <a:pt x="39" y="8"/>
                  </a:cubicBezTo>
                  <a:cubicBezTo>
                    <a:pt x="38" y="6"/>
                    <a:pt x="35" y="2"/>
                    <a:pt x="34" y="1"/>
                  </a:cubicBezTo>
                  <a:cubicBezTo>
                    <a:pt x="33" y="0"/>
                    <a:pt x="33" y="0"/>
                    <a:pt x="32" y="0"/>
                  </a:cubicBezTo>
                  <a:cubicBezTo>
                    <a:pt x="32" y="0"/>
                    <a:pt x="32" y="0"/>
                    <a:pt x="32" y="0"/>
                  </a:cubicBezTo>
                  <a:cubicBezTo>
                    <a:pt x="32" y="0"/>
                    <a:pt x="32" y="0"/>
                    <a:pt x="32" y="0"/>
                  </a:cubicBezTo>
                  <a:cubicBezTo>
                    <a:pt x="32" y="0"/>
                    <a:pt x="32" y="0"/>
                    <a:pt x="32" y="0"/>
                  </a:cubicBezTo>
                  <a:cubicBezTo>
                    <a:pt x="31" y="1"/>
                    <a:pt x="31" y="1"/>
                    <a:pt x="31" y="1"/>
                  </a:cubicBezTo>
                  <a:cubicBezTo>
                    <a:pt x="14" y="7"/>
                    <a:pt x="5" y="20"/>
                    <a:pt x="0" y="26"/>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16">
              <a:extLst>
                <a:ext uri="{FF2B5EF4-FFF2-40B4-BE49-F238E27FC236}">
                  <a16:creationId xmlns:a16="http://schemas.microsoft.com/office/drawing/2014/main" id="{C1208441-9EAD-184D-83FE-183269633F23}"/>
                </a:ext>
              </a:extLst>
            </p:cNvPr>
            <p:cNvSpPr>
              <a:spLocks/>
            </p:cNvSpPr>
            <p:nvPr userDrawn="1"/>
          </p:nvSpPr>
          <p:spPr bwMode="auto">
            <a:xfrm>
              <a:off x="1641475" y="1989138"/>
              <a:ext cx="85725" cy="144463"/>
            </a:xfrm>
            <a:custGeom>
              <a:avLst/>
              <a:gdLst>
                <a:gd name="T0" fmla="*/ 1 w 20"/>
                <a:gd name="T1" fmla="*/ 33 h 33"/>
                <a:gd name="T2" fmla="*/ 2 w 20"/>
                <a:gd name="T3" fmla="*/ 27 h 33"/>
                <a:gd name="T4" fmla="*/ 20 w 20"/>
                <a:gd name="T5" fmla="*/ 2 h 33"/>
                <a:gd name="T6" fmla="*/ 20 w 20"/>
                <a:gd name="T7" fmla="*/ 0 h 33"/>
                <a:gd name="T8" fmla="*/ 19 w 20"/>
                <a:gd name="T9" fmla="*/ 0 h 33"/>
                <a:gd name="T10" fmla="*/ 11 w 20"/>
                <a:gd name="T11" fmla="*/ 0 h 33"/>
                <a:gd name="T12" fmla="*/ 10 w 20"/>
                <a:gd name="T13" fmla="*/ 0 h 33"/>
                <a:gd name="T14" fmla="*/ 9 w 20"/>
                <a:gd name="T15" fmla="*/ 1 h 33"/>
                <a:gd name="T16" fmla="*/ 8 w 20"/>
                <a:gd name="T17" fmla="*/ 3 h 33"/>
                <a:gd name="T18" fmla="*/ 7 w 20"/>
                <a:gd name="T19" fmla="*/ 4 h 33"/>
                <a:gd name="T20" fmla="*/ 7 w 20"/>
                <a:gd name="T21" fmla="*/ 4 h 33"/>
                <a:gd name="T22" fmla="*/ 6 w 20"/>
                <a:gd name="T23" fmla="*/ 5 h 33"/>
                <a:gd name="T24" fmla="*/ 1 w 20"/>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3">
                  <a:moveTo>
                    <a:pt x="1" y="33"/>
                  </a:moveTo>
                  <a:cubicBezTo>
                    <a:pt x="1" y="32"/>
                    <a:pt x="2" y="28"/>
                    <a:pt x="2" y="27"/>
                  </a:cubicBezTo>
                  <a:cubicBezTo>
                    <a:pt x="6" y="15"/>
                    <a:pt x="16" y="5"/>
                    <a:pt x="20" y="2"/>
                  </a:cubicBezTo>
                  <a:cubicBezTo>
                    <a:pt x="20" y="2"/>
                    <a:pt x="20" y="1"/>
                    <a:pt x="20" y="0"/>
                  </a:cubicBezTo>
                  <a:cubicBezTo>
                    <a:pt x="20" y="0"/>
                    <a:pt x="19" y="0"/>
                    <a:pt x="19" y="0"/>
                  </a:cubicBezTo>
                  <a:cubicBezTo>
                    <a:pt x="11" y="0"/>
                    <a:pt x="11" y="0"/>
                    <a:pt x="11" y="0"/>
                  </a:cubicBezTo>
                  <a:cubicBezTo>
                    <a:pt x="10" y="0"/>
                    <a:pt x="10" y="0"/>
                    <a:pt x="10" y="0"/>
                  </a:cubicBezTo>
                  <a:cubicBezTo>
                    <a:pt x="9" y="1"/>
                    <a:pt x="9" y="1"/>
                    <a:pt x="9" y="1"/>
                  </a:cubicBezTo>
                  <a:cubicBezTo>
                    <a:pt x="8" y="3"/>
                    <a:pt x="8" y="3"/>
                    <a:pt x="8" y="3"/>
                  </a:cubicBezTo>
                  <a:cubicBezTo>
                    <a:pt x="8" y="3"/>
                    <a:pt x="7" y="4"/>
                    <a:pt x="7" y="4"/>
                  </a:cubicBezTo>
                  <a:cubicBezTo>
                    <a:pt x="7" y="4"/>
                    <a:pt x="7" y="4"/>
                    <a:pt x="7" y="4"/>
                  </a:cubicBezTo>
                  <a:cubicBezTo>
                    <a:pt x="6" y="5"/>
                    <a:pt x="6" y="5"/>
                    <a:pt x="6" y="5"/>
                  </a:cubicBezTo>
                  <a:cubicBezTo>
                    <a:pt x="4" y="9"/>
                    <a:pt x="0" y="20"/>
                    <a:pt x="1" y="33"/>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17">
              <a:extLst>
                <a:ext uri="{FF2B5EF4-FFF2-40B4-BE49-F238E27FC236}">
                  <a16:creationId xmlns:a16="http://schemas.microsoft.com/office/drawing/2014/main" id="{392646BD-3BD3-F54C-B646-71931E861D92}"/>
                </a:ext>
              </a:extLst>
            </p:cNvPr>
            <p:cNvSpPr>
              <a:spLocks/>
            </p:cNvSpPr>
            <p:nvPr userDrawn="1"/>
          </p:nvSpPr>
          <p:spPr bwMode="auto">
            <a:xfrm>
              <a:off x="1581150" y="2051051"/>
              <a:ext cx="47625" cy="87313"/>
            </a:xfrm>
            <a:custGeom>
              <a:avLst/>
              <a:gdLst>
                <a:gd name="T0" fmla="*/ 11 w 11"/>
                <a:gd name="T1" fmla="*/ 20 h 20"/>
                <a:gd name="T2" fmla="*/ 6 w 11"/>
                <a:gd name="T3" fmla="*/ 2 h 20"/>
                <a:gd name="T4" fmla="*/ 6 w 11"/>
                <a:gd name="T5" fmla="*/ 1 h 20"/>
                <a:gd name="T6" fmla="*/ 5 w 11"/>
                <a:gd name="T7" fmla="*/ 0 h 20"/>
                <a:gd name="T8" fmla="*/ 3 w 11"/>
                <a:gd name="T9" fmla="*/ 1 h 20"/>
                <a:gd name="T10" fmla="*/ 0 w 11"/>
                <a:gd name="T11" fmla="*/ 8 h 20"/>
                <a:gd name="T12" fmla="*/ 0 w 11"/>
                <a:gd name="T13" fmla="*/ 9 h 20"/>
                <a:gd name="T14" fmla="*/ 11 w 11"/>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0">
                  <a:moveTo>
                    <a:pt x="11" y="20"/>
                  </a:moveTo>
                  <a:cubicBezTo>
                    <a:pt x="11" y="20"/>
                    <a:pt x="6" y="12"/>
                    <a:pt x="6" y="2"/>
                  </a:cubicBezTo>
                  <a:cubicBezTo>
                    <a:pt x="6" y="1"/>
                    <a:pt x="6" y="1"/>
                    <a:pt x="6" y="1"/>
                  </a:cubicBezTo>
                  <a:cubicBezTo>
                    <a:pt x="6" y="1"/>
                    <a:pt x="5" y="0"/>
                    <a:pt x="5" y="0"/>
                  </a:cubicBezTo>
                  <a:cubicBezTo>
                    <a:pt x="4" y="0"/>
                    <a:pt x="4" y="0"/>
                    <a:pt x="3" y="1"/>
                  </a:cubicBezTo>
                  <a:cubicBezTo>
                    <a:pt x="2" y="3"/>
                    <a:pt x="0" y="8"/>
                    <a:pt x="0" y="8"/>
                  </a:cubicBezTo>
                  <a:cubicBezTo>
                    <a:pt x="0" y="8"/>
                    <a:pt x="0" y="9"/>
                    <a:pt x="0" y="9"/>
                  </a:cubicBezTo>
                  <a:cubicBezTo>
                    <a:pt x="2" y="14"/>
                    <a:pt x="11" y="20"/>
                    <a:pt x="11" y="2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18">
              <a:extLst>
                <a:ext uri="{FF2B5EF4-FFF2-40B4-BE49-F238E27FC236}">
                  <a16:creationId xmlns:a16="http://schemas.microsoft.com/office/drawing/2014/main" id="{3F8D94EF-E2D8-4448-B887-D90AE267A224}"/>
                </a:ext>
              </a:extLst>
            </p:cNvPr>
            <p:cNvSpPr>
              <a:spLocks/>
            </p:cNvSpPr>
            <p:nvPr userDrawn="1"/>
          </p:nvSpPr>
          <p:spPr bwMode="auto">
            <a:xfrm>
              <a:off x="1573213" y="2185988"/>
              <a:ext cx="50800" cy="84138"/>
            </a:xfrm>
            <a:custGeom>
              <a:avLst/>
              <a:gdLst>
                <a:gd name="T0" fmla="*/ 1 w 12"/>
                <a:gd name="T1" fmla="*/ 9 h 19"/>
                <a:gd name="T2" fmla="*/ 0 w 12"/>
                <a:gd name="T3" fmla="*/ 10 h 19"/>
                <a:gd name="T4" fmla="*/ 2 w 12"/>
                <a:gd name="T5" fmla="*/ 18 h 19"/>
                <a:gd name="T6" fmla="*/ 4 w 12"/>
                <a:gd name="T7" fmla="*/ 18 h 19"/>
                <a:gd name="T8" fmla="*/ 5 w 12"/>
                <a:gd name="T9" fmla="*/ 16 h 19"/>
                <a:gd name="T10" fmla="*/ 12 w 12"/>
                <a:gd name="T11" fmla="*/ 0 h 19"/>
                <a:gd name="T12" fmla="*/ 1 w 12"/>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2" h="19">
                  <a:moveTo>
                    <a:pt x="1" y="9"/>
                  </a:moveTo>
                  <a:cubicBezTo>
                    <a:pt x="0" y="9"/>
                    <a:pt x="0" y="9"/>
                    <a:pt x="0" y="10"/>
                  </a:cubicBezTo>
                  <a:cubicBezTo>
                    <a:pt x="1" y="10"/>
                    <a:pt x="1" y="15"/>
                    <a:pt x="2" y="18"/>
                  </a:cubicBezTo>
                  <a:cubicBezTo>
                    <a:pt x="3" y="19"/>
                    <a:pt x="4" y="18"/>
                    <a:pt x="4" y="18"/>
                  </a:cubicBezTo>
                  <a:cubicBezTo>
                    <a:pt x="5" y="18"/>
                    <a:pt x="5" y="17"/>
                    <a:pt x="5" y="16"/>
                  </a:cubicBezTo>
                  <a:cubicBezTo>
                    <a:pt x="7" y="9"/>
                    <a:pt x="12" y="0"/>
                    <a:pt x="12" y="0"/>
                  </a:cubicBezTo>
                  <a:cubicBezTo>
                    <a:pt x="12" y="0"/>
                    <a:pt x="4" y="4"/>
                    <a:pt x="1" y="9"/>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19">
              <a:extLst>
                <a:ext uri="{FF2B5EF4-FFF2-40B4-BE49-F238E27FC236}">
                  <a16:creationId xmlns:a16="http://schemas.microsoft.com/office/drawing/2014/main" id="{A9495BD7-7B9E-4A48-9F25-C85E0C16769C}"/>
                </a:ext>
              </a:extLst>
            </p:cNvPr>
            <p:cNvSpPr>
              <a:spLocks/>
            </p:cNvSpPr>
            <p:nvPr userDrawn="1"/>
          </p:nvSpPr>
          <p:spPr bwMode="auto">
            <a:xfrm>
              <a:off x="1633538" y="2185988"/>
              <a:ext cx="96837" cy="166688"/>
            </a:xfrm>
            <a:custGeom>
              <a:avLst/>
              <a:gdLst>
                <a:gd name="T0" fmla="*/ 20 w 23"/>
                <a:gd name="T1" fmla="*/ 32 h 38"/>
                <a:gd name="T2" fmla="*/ 19 w 23"/>
                <a:gd name="T3" fmla="*/ 31 h 38"/>
                <a:gd name="T4" fmla="*/ 19 w 23"/>
                <a:gd name="T5" fmla="*/ 31 h 38"/>
                <a:gd name="T6" fmla="*/ 3 w 23"/>
                <a:gd name="T7" fmla="*/ 0 h 38"/>
                <a:gd name="T8" fmla="*/ 12 w 23"/>
                <a:gd name="T9" fmla="*/ 38 h 38"/>
                <a:gd name="T10" fmla="*/ 12 w 23"/>
                <a:gd name="T11" fmla="*/ 38 h 38"/>
                <a:gd name="T12" fmla="*/ 12 w 23"/>
                <a:gd name="T13" fmla="*/ 38 h 38"/>
                <a:gd name="T14" fmla="*/ 13 w 23"/>
                <a:gd name="T15" fmla="*/ 38 h 38"/>
                <a:gd name="T16" fmla="*/ 22 w 23"/>
                <a:gd name="T17" fmla="*/ 36 h 38"/>
                <a:gd name="T18" fmla="*/ 22 w 23"/>
                <a:gd name="T19" fmla="*/ 36 h 38"/>
                <a:gd name="T20" fmla="*/ 23 w 23"/>
                <a:gd name="T21" fmla="*/ 36 h 38"/>
                <a:gd name="T22" fmla="*/ 23 w 23"/>
                <a:gd name="T23" fmla="*/ 34 h 38"/>
                <a:gd name="T24" fmla="*/ 20 w 23"/>
                <a:gd name="T25"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8">
                  <a:moveTo>
                    <a:pt x="20" y="32"/>
                  </a:moveTo>
                  <a:cubicBezTo>
                    <a:pt x="19" y="31"/>
                    <a:pt x="19" y="31"/>
                    <a:pt x="19" y="31"/>
                  </a:cubicBezTo>
                  <a:cubicBezTo>
                    <a:pt x="19" y="31"/>
                    <a:pt x="19" y="31"/>
                    <a:pt x="19" y="31"/>
                  </a:cubicBezTo>
                  <a:cubicBezTo>
                    <a:pt x="5" y="16"/>
                    <a:pt x="3" y="0"/>
                    <a:pt x="3" y="0"/>
                  </a:cubicBezTo>
                  <a:cubicBezTo>
                    <a:pt x="3" y="0"/>
                    <a:pt x="0" y="24"/>
                    <a:pt x="12" y="38"/>
                  </a:cubicBezTo>
                  <a:cubicBezTo>
                    <a:pt x="12" y="38"/>
                    <a:pt x="12" y="38"/>
                    <a:pt x="12" y="38"/>
                  </a:cubicBezTo>
                  <a:cubicBezTo>
                    <a:pt x="12" y="38"/>
                    <a:pt x="12" y="38"/>
                    <a:pt x="12" y="38"/>
                  </a:cubicBezTo>
                  <a:cubicBezTo>
                    <a:pt x="13" y="38"/>
                    <a:pt x="13" y="38"/>
                    <a:pt x="13" y="38"/>
                  </a:cubicBezTo>
                  <a:cubicBezTo>
                    <a:pt x="22" y="36"/>
                    <a:pt x="22" y="36"/>
                    <a:pt x="22" y="36"/>
                  </a:cubicBezTo>
                  <a:cubicBezTo>
                    <a:pt x="22" y="36"/>
                    <a:pt x="22" y="36"/>
                    <a:pt x="22" y="36"/>
                  </a:cubicBezTo>
                  <a:cubicBezTo>
                    <a:pt x="23" y="36"/>
                    <a:pt x="23" y="36"/>
                    <a:pt x="23" y="36"/>
                  </a:cubicBezTo>
                  <a:cubicBezTo>
                    <a:pt x="23" y="35"/>
                    <a:pt x="23" y="35"/>
                    <a:pt x="23" y="34"/>
                  </a:cubicBezTo>
                  <a:cubicBezTo>
                    <a:pt x="22" y="34"/>
                    <a:pt x="21" y="33"/>
                    <a:pt x="20" y="32"/>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 name="Freeform 20">
              <a:extLst>
                <a:ext uri="{FF2B5EF4-FFF2-40B4-BE49-F238E27FC236}">
                  <a16:creationId xmlns:a16="http://schemas.microsoft.com/office/drawing/2014/main" id="{5191D8F1-5414-6E4A-AFD1-A08550FF2253}"/>
                </a:ext>
              </a:extLst>
            </p:cNvPr>
            <p:cNvSpPr>
              <a:spLocks/>
            </p:cNvSpPr>
            <p:nvPr userDrawn="1"/>
          </p:nvSpPr>
          <p:spPr bwMode="auto">
            <a:xfrm>
              <a:off x="1555751" y="2138363"/>
              <a:ext cx="63500" cy="39688"/>
            </a:xfrm>
            <a:custGeom>
              <a:avLst/>
              <a:gdLst>
                <a:gd name="T0" fmla="*/ 15 w 15"/>
                <a:gd name="T1" fmla="*/ 5 h 9"/>
                <a:gd name="T2" fmla="*/ 11 w 15"/>
                <a:gd name="T3" fmla="*/ 4 h 9"/>
                <a:gd name="T4" fmla="*/ 4 w 15"/>
                <a:gd name="T5" fmla="*/ 1 h 9"/>
                <a:gd name="T6" fmla="*/ 3 w 15"/>
                <a:gd name="T7" fmla="*/ 0 h 9"/>
                <a:gd name="T8" fmla="*/ 2 w 15"/>
                <a:gd name="T9" fmla="*/ 0 h 9"/>
                <a:gd name="T10" fmla="*/ 2 w 15"/>
                <a:gd name="T11" fmla="*/ 0 h 9"/>
                <a:gd name="T12" fmla="*/ 1 w 15"/>
                <a:gd name="T13" fmla="*/ 1 h 9"/>
                <a:gd name="T14" fmla="*/ 0 w 15"/>
                <a:gd name="T15" fmla="*/ 8 h 9"/>
                <a:gd name="T16" fmla="*/ 1 w 15"/>
                <a:gd name="T17" fmla="*/ 8 h 9"/>
                <a:gd name="T18" fmla="*/ 1 w 15"/>
                <a:gd name="T19" fmla="*/ 9 h 9"/>
                <a:gd name="T20" fmla="*/ 2 w 15"/>
                <a:gd name="T21" fmla="*/ 9 h 9"/>
                <a:gd name="T22" fmla="*/ 12 w 15"/>
                <a:gd name="T23" fmla="*/ 6 h 9"/>
                <a:gd name="T24" fmla="*/ 15 w 15"/>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15" y="5"/>
                  </a:moveTo>
                  <a:cubicBezTo>
                    <a:pt x="11" y="4"/>
                    <a:pt x="11" y="4"/>
                    <a:pt x="11" y="4"/>
                  </a:cubicBezTo>
                  <a:cubicBezTo>
                    <a:pt x="10" y="4"/>
                    <a:pt x="6" y="2"/>
                    <a:pt x="4" y="1"/>
                  </a:cubicBezTo>
                  <a:cubicBezTo>
                    <a:pt x="4" y="1"/>
                    <a:pt x="4" y="0"/>
                    <a:pt x="3" y="0"/>
                  </a:cubicBezTo>
                  <a:cubicBezTo>
                    <a:pt x="3" y="0"/>
                    <a:pt x="3" y="0"/>
                    <a:pt x="2" y="0"/>
                  </a:cubicBezTo>
                  <a:cubicBezTo>
                    <a:pt x="2" y="0"/>
                    <a:pt x="2" y="0"/>
                    <a:pt x="2" y="0"/>
                  </a:cubicBezTo>
                  <a:cubicBezTo>
                    <a:pt x="2" y="0"/>
                    <a:pt x="1" y="1"/>
                    <a:pt x="1" y="1"/>
                  </a:cubicBezTo>
                  <a:cubicBezTo>
                    <a:pt x="1" y="2"/>
                    <a:pt x="0" y="7"/>
                    <a:pt x="0" y="8"/>
                  </a:cubicBezTo>
                  <a:cubicBezTo>
                    <a:pt x="0" y="8"/>
                    <a:pt x="1" y="8"/>
                    <a:pt x="1" y="8"/>
                  </a:cubicBezTo>
                  <a:cubicBezTo>
                    <a:pt x="1" y="9"/>
                    <a:pt x="1" y="9"/>
                    <a:pt x="1" y="9"/>
                  </a:cubicBezTo>
                  <a:cubicBezTo>
                    <a:pt x="2" y="9"/>
                    <a:pt x="2" y="9"/>
                    <a:pt x="2" y="9"/>
                  </a:cubicBezTo>
                  <a:cubicBezTo>
                    <a:pt x="4" y="8"/>
                    <a:pt x="9" y="7"/>
                    <a:pt x="12" y="6"/>
                  </a:cubicBezTo>
                  <a:lnTo>
                    <a:pt x="15" y="5"/>
                  </a:lnTo>
                  <a:close/>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6" name="Rettangolo 37">
            <a:extLst>
              <a:ext uri="{FF2B5EF4-FFF2-40B4-BE49-F238E27FC236}">
                <a16:creationId xmlns:a16="http://schemas.microsoft.com/office/drawing/2014/main" id="{7A04E2AD-3FC6-E947-BC1C-FE4C0E714A8B}"/>
              </a:ext>
            </a:extLst>
          </p:cNvPr>
          <p:cNvSpPr/>
          <p:nvPr/>
        </p:nvSpPr>
        <p:spPr>
          <a:xfrm>
            <a:off x="456042" y="6500844"/>
            <a:ext cx="3324996" cy="184666"/>
          </a:xfrm>
          <a:prstGeom prst="rect">
            <a:avLst/>
          </a:prstGeom>
        </p:spPr>
        <p:txBody>
          <a:bodyPr wrap="square">
            <a:spAutoFit/>
          </a:bodyPr>
          <a:lstStyle/>
          <a:p>
            <a:r>
              <a:rPr lang="en-US" sz="600" noProof="0" dirty="0">
                <a:solidFill>
                  <a:srgbClr val="5B6770"/>
                </a:solidFill>
              </a:rPr>
              <a:t>© 2020 Leonardo/Selex ES Inc. </a:t>
            </a:r>
          </a:p>
        </p:txBody>
      </p:sp>
      <p:sp>
        <p:nvSpPr>
          <p:cNvPr id="17" name="Rettangolo 36">
            <a:extLst>
              <a:ext uri="{FF2B5EF4-FFF2-40B4-BE49-F238E27FC236}">
                <a16:creationId xmlns:a16="http://schemas.microsoft.com/office/drawing/2014/main" id="{361FD9C5-3D92-7843-8DC6-56D98CF3AF2D}"/>
              </a:ext>
            </a:extLst>
          </p:cNvPr>
          <p:cNvSpPr/>
          <p:nvPr/>
        </p:nvSpPr>
        <p:spPr>
          <a:xfrm>
            <a:off x="539552" y="419162"/>
            <a:ext cx="198000" cy="45719"/>
          </a:xfrm>
          <a:prstGeom prst="rect">
            <a:avLst/>
          </a:prstGeom>
          <a:solidFill>
            <a:srgbClr val="EA0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cxnSp>
        <p:nvCxnSpPr>
          <p:cNvPr id="18" name="Connettore diritto 38">
            <a:extLst>
              <a:ext uri="{FF2B5EF4-FFF2-40B4-BE49-F238E27FC236}">
                <a16:creationId xmlns:a16="http://schemas.microsoft.com/office/drawing/2014/main" id="{B5AEEFA6-EEB7-614B-B136-AA558E594C95}"/>
              </a:ext>
            </a:extLst>
          </p:cNvPr>
          <p:cNvCxnSpPr/>
          <p:nvPr/>
        </p:nvCxnSpPr>
        <p:spPr>
          <a:xfrm flipV="1">
            <a:off x="8269147" y="6602083"/>
            <a:ext cx="477107" cy="274203"/>
          </a:xfrm>
          <a:prstGeom prst="line">
            <a:avLst/>
          </a:prstGeom>
          <a:ln w="19050">
            <a:solidFill>
              <a:srgbClr val="EA002A"/>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43129B0A-4C64-7C4A-B624-E3F52681BBE9}"/>
              </a:ext>
            </a:extLst>
          </p:cNvPr>
          <p:cNvSpPr txBox="1"/>
          <p:nvPr/>
        </p:nvSpPr>
        <p:spPr>
          <a:xfrm>
            <a:off x="539552" y="546638"/>
            <a:ext cx="8188540" cy="369332"/>
          </a:xfrm>
          <a:prstGeom prst="rect">
            <a:avLst/>
          </a:prstGeom>
          <a:noFill/>
        </p:spPr>
        <p:txBody>
          <a:bodyPr wrap="square">
            <a:spAutoFit/>
          </a:bodyPr>
          <a:lstStyle/>
          <a:p>
            <a:r>
              <a:rPr lang="en-US" sz="1800" dirty="0">
                <a:solidFill>
                  <a:srgbClr val="EA002A"/>
                </a:solidFill>
              </a:rPr>
              <a:t>THREE KEY PARTS OF AN RIWS SYSTEM</a:t>
            </a:r>
          </a:p>
        </p:txBody>
      </p:sp>
      <p:sp>
        <p:nvSpPr>
          <p:cNvPr id="20" name="TextBox 19">
            <a:extLst>
              <a:ext uri="{FF2B5EF4-FFF2-40B4-BE49-F238E27FC236}">
                <a16:creationId xmlns:a16="http://schemas.microsoft.com/office/drawing/2014/main" id="{58BB7E98-6EC4-7A42-889A-8E1DC798F726}"/>
              </a:ext>
            </a:extLst>
          </p:cNvPr>
          <p:cNvSpPr txBox="1"/>
          <p:nvPr/>
        </p:nvSpPr>
        <p:spPr>
          <a:xfrm>
            <a:off x="1316745" y="2590912"/>
            <a:ext cx="7125686" cy="2585323"/>
          </a:xfrm>
          <a:prstGeom prst="rect">
            <a:avLst/>
          </a:prstGeom>
          <a:noFill/>
        </p:spPr>
        <p:txBody>
          <a:bodyPr wrap="square" rtlCol="0">
            <a:spAutoFit/>
          </a:bodyPr>
          <a:lstStyle/>
          <a:p>
            <a:r>
              <a:rPr lang="en-US" b="1" dirty="0"/>
              <a:t>GPS</a:t>
            </a:r>
            <a:r>
              <a:rPr lang="en-US" dirty="0"/>
              <a:t> - Used to locate the vehicle and provide direction of travel and speed</a:t>
            </a:r>
          </a:p>
          <a:p>
            <a:endParaRPr lang="en-US" dirty="0"/>
          </a:p>
          <a:p>
            <a:r>
              <a:rPr lang="en-US" b="1" dirty="0"/>
              <a:t>ALERT AREAS &amp; MAP </a:t>
            </a:r>
            <a:r>
              <a:rPr lang="en-US" dirty="0"/>
              <a:t>- Alert areas are used to identify the location where the alerts are triggered and the moving map provides situational awareness for the driver in the event of becoming disoriented.</a:t>
            </a:r>
          </a:p>
          <a:p>
            <a:endParaRPr lang="en-US" dirty="0"/>
          </a:p>
          <a:p>
            <a:r>
              <a:rPr lang="en-US" b="1" dirty="0"/>
              <a:t>ALERTING MECHANISM </a:t>
            </a:r>
            <a:r>
              <a:rPr lang="en-US" dirty="0"/>
              <a:t>- Visual and audible alerts are key to the system to provide the drivers with the alert prior to the vehicle entering the alert area.</a:t>
            </a:r>
          </a:p>
        </p:txBody>
      </p:sp>
      <p:sp>
        <p:nvSpPr>
          <p:cNvPr id="21" name="TextBox 20">
            <a:extLst>
              <a:ext uri="{FF2B5EF4-FFF2-40B4-BE49-F238E27FC236}">
                <a16:creationId xmlns:a16="http://schemas.microsoft.com/office/drawing/2014/main" id="{4E6EEC9C-4BFC-C24F-A730-65B87EFF3E75}"/>
              </a:ext>
            </a:extLst>
          </p:cNvPr>
          <p:cNvSpPr txBox="1"/>
          <p:nvPr/>
        </p:nvSpPr>
        <p:spPr>
          <a:xfrm>
            <a:off x="638552" y="1091945"/>
            <a:ext cx="7997076" cy="1200329"/>
          </a:xfrm>
          <a:prstGeom prst="rect">
            <a:avLst/>
          </a:prstGeom>
          <a:noFill/>
        </p:spPr>
        <p:txBody>
          <a:bodyPr wrap="square" rtlCol="0">
            <a:spAutoFit/>
          </a:bodyPr>
          <a:lstStyle/>
          <a:p>
            <a:r>
              <a:rPr lang="en-US" dirty="0"/>
              <a:t>RIWS technology relies on three key components to provide the driver with alerts as they approach or enter runway safety areas. </a:t>
            </a:r>
          </a:p>
          <a:p>
            <a:endParaRPr lang="en-US" dirty="0"/>
          </a:p>
          <a:p>
            <a:r>
              <a:rPr lang="en-US" dirty="0"/>
              <a:t>These key components are:</a:t>
            </a:r>
          </a:p>
        </p:txBody>
      </p:sp>
    </p:spTree>
    <p:extLst>
      <p:ext uri="{BB962C8B-B14F-4D97-AF65-F5344CB8AC3E}">
        <p14:creationId xmlns:p14="http://schemas.microsoft.com/office/powerpoint/2010/main" val="97320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pg num">
            <a:extLst>
              <a:ext uri="{FF2B5EF4-FFF2-40B4-BE49-F238E27FC236}">
                <a16:creationId xmlns:a16="http://schemas.microsoft.com/office/drawing/2014/main" id="{49539249-36C6-0247-BB98-1B2ADF3E447C}"/>
              </a:ext>
            </a:extLst>
          </p:cNvPr>
          <p:cNvSpPr txBox="1">
            <a:spLocks noChangeArrowheads="1"/>
          </p:cNvSpPr>
          <p:nvPr/>
        </p:nvSpPr>
        <p:spPr bwMode="auto">
          <a:xfrm>
            <a:off x="8442430" y="6524690"/>
            <a:ext cx="285662" cy="123111"/>
          </a:xfrm>
          <a:prstGeom prst="rect">
            <a:avLst/>
          </a:prstGeom>
          <a:noFill/>
          <a:ln>
            <a:noFill/>
          </a:ln>
        </p:spPr>
        <p:txBody>
          <a:bodyPr wrap="square" lIns="0" tIns="0" rIns="0" bIns="0" anchor="b">
            <a:spAutoFit/>
          </a:bodyPr>
          <a:lstStyle/>
          <a:p>
            <a:pPr algn="ctr"/>
            <a:fld id="{E7E4AC88-19C6-40A4-9EF0-FC456228FC9F}" type="slidenum">
              <a:rPr lang="en-US" sz="800" noProof="0" smtClean="0">
                <a:solidFill>
                  <a:srgbClr val="5B6770"/>
                </a:solidFill>
              </a:rPr>
              <a:pPr algn="ctr"/>
              <a:t>6</a:t>
            </a:fld>
            <a:endParaRPr lang="en-US" sz="800" noProof="0" dirty="0">
              <a:solidFill>
                <a:srgbClr val="5B6770"/>
              </a:solidFill>
            </a:endParaRPr>
          </a:p>
        </p:txBody>
      </p:sp>
      <p:cxnSp>
        <p:nvCxnSpPr>
          <p:cNvPr id="6" name="Connettore diritto 27">
            <a:extLst>
              <a:ext uri="{FF2B5EF4-FFF2-40B4-BE49-F238E27FC236}">
                <a16:creationId xmlns:a16="http://schemas.microsoft.com/office/drawing/2014/main" id="{3E0C97D6-8665-EA42-802B-483D437187E9}"/>
              </a:ext>
            </a:extLst>
          </p:cNvPr>
          <p:cNvCxnSpPr/>
          <p:nvPr/>
        </p:nvCxnSpPr>
        <p:spPr>
          <a:xfrm>
            <a:off x="539552" y="419162"/>
            <a:ext cx="8206702" cy="0"/>
          </a:xfrm>
          <a:prstGeom prst="line">
            <a:avLst/>
          </a:prstGeom>
          <a:ln w="6350">
            <a:solidFill>
              <a:srgbClr val="EA002A"/>
            </a:solidFill>
          </a:ln>
          <a:effectLst/>
        </p:spPr>
        <p:style>
          <a:lnRef idx="2">
            <a:schemeClr val="accent1"/>
          </a:lnRef>
          <a:fillRef idx="0">
            <a:schemeClr val="accent1"/>
          </a:fillRef>
          <a:effectRef idx="1">
            <a:schemeClr val="accent1"/>
          </a:effectRef>
          <a:fontRef idx="minor">
            <a:schemeClr val="tx1"/>
          </a:fontRef>
        </p:style>
      </p:cxnSp>
      <p:grpSp>
        <p:nvGrpSpPr>
          <p:cNvPr id="7" name="Gruppo 25">
            <a:extLst>
              <a:ext uri="{FF2B5EF4-FFF2-40B4-BE49-F238E27FC236}">
                <a16:creationId xmlns:a16="http://schemas.microsoft.com/office/drawing/2014/main" id="{EF789F8F-F37A-E64F-A0EE-75E987938F49}"/>
              </a:ext>
            </a:extLst>
          </p:cNvPr>
          <p:cNvGrpSpPr/>
          <p:nvPr/>
        </p:nvGrpSpPr>
        <p:grpSpPr>
          <a:xfrm>
            <a:off x="8571630" y="182889"/>
            <a:ext cx="174624" cy="209367"/>
            <a:chOff x="1555751" y="1989138"/>
            <a:chExt cx="303212" cy="363538"/>
          </a:xfrm>
        </p:grpSpPr>
        <p:sp>
          <p:nvSpPr>
            <p:cNvPr id="8" name="Freeform 13">
              <a:extLst>
                <a:ext uri="{FF2B5EF4-FFF2-40B4-BE49-F238E27FC236}">
                  <a16:creationId xmlns:a16="http://schemas.microsoft.com/office/drawing/2014/main" id="{EB9E3877-B07E-2A4F-A2DF-70451EE51103}"/>
                </a:ext>
              </a:extLst>
            </p:cNvPr>
            <p:cNvSpPr>
              <a:spLocks/>
            </p:cNvSpPr>
            <p:nvPr userDrawn="1"/>
          </p:nvSpPr>
          <p:spPr bwMode="auto">
            <a:xfrm>
              <a:off x="1666875" y="2185988"/>
              <a:ext cx="161925" cy="114300"/>
            </a:xfrm>
            <a:custGeom>
              <a:avLst/>
              <a:gdLst>
                <a:gd name="T0" fmla="*/ 37 w 38"/>
                <a:gd name="T1" fmla="*/ 17 h 26"/>
                <a:gd name="T2" fmla="*/ 0 w 38"/>
                <a:gd name="T3" fmla="*/ 0 h 26"/>
                <a:gd name="T4" fmla="*/ 28 w 38"/>
                <a:gd name="T5" fmla="*/ 25 h 26"/>
                <a:gd name="T6" fmla="*/ 29 w 38"/>
                <a:gd name="T7" fmla="*/ 26 h 26"/>
                <a:gd name="T8" fmla="*/ 29 w 38"/>
                <a:gd name="T9" fmla="*/ 26 h 26"/>
                <a:gd name="T10" fmla="*/ 29 w 38"/>
                <a:gd name="T11" fmla="*/ 26 h 26"/>
                <a:gd name="T12" fmla="*/ 30 w 38"/>
                <a:gd name="T13" fmla="*/ 26 h 26"/>
                <a:gd name="T14" fmla="*/ 31 w 38"/>
                <a:gd name="T15" fmla="*/ 26 h 26"/>
                <a:gd name="T16" fmla="*/ 32 w 38"/>
                <a:gd name="T17" fmla="*/ 26 h 26"/>
                <a:gd name="T18" fmla="*/ 37 w 38"/>
                <a:gd name="T19" fmla="*/ 19 h 26"/>
                <a:gd name="T20" fmla="*/ 37 w 38"/>
                <a:gd name="T21" fmla="*/ 18 h 26"/>
                <a:gd name="T22" fmla="*/ 37 w 3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6">
                  <a:moveTo>
                    <a:pt x="37" y="17"/>
                  </a:moveTo>
                  <a:cubicBezTo>
                    <a:pt x="11" y="10"/>
                    <a:pt x="0" y="0"/>
                    <a:pt x="0" y="0"/>
                  </a:cubicBezTo>
                  <a:cubicBezTo>
                    <a:pt x="0" y="0"/>
                    <a:pt x="11" y="18"/>
                    <a:pt x="28" y="25"/>
                  </a:cubicBezTo>
                  <a:cubicBezTo>
                    <a:pt x="29" y="26"/>
                    <a:pt x="29" y="26"/>
                    <a:pt x="29" y="26"/>
                  </a:cubicBezTo>
                  <a:cubicBezTo>
                    <a:pt x="29" y="26"/>
                    <a:pt x="29" y="26"/>
                    <a:pt x="29" y="26"/>
                  </a:cubicBezTo>
                  <a:cubicBezTo>
                    <a:pt x="29" y="26"/>
                    <a:pt x="29" y="26"/>
                    <a:pt x="29" y="26"/>
                  </a:cubicBezTo>
                  <a:cubicBezTo>
                    <a:pt x="30" y="26"/>
                    <a:pt x="30" y="26"/>
                    <a:pt x="30" y="26"/>
                  </a:cubicBezTo>
                  <a:cubicBezTo>
                    <a:pt x="30" y="26"/>
                    <a:pt x="30" y="26"/>
                    <a:pt x="31" y="26"/>
                  </a:cubicBezTo>
                  <a:cubicBezTo>
                    <a:pt x="31" y="26"/>
                    <a:pt x="31" y="26"/>
                    <a:pt x="32" y="26"/>
                  </a:cubicBezTo>
                  <a:cubicBezTo>
                    <a:pt x="37" y="19"/>
                    <a:pt x="37" y="19"/>
                    <a:pt x="37" y="19"/>
                  </a:cubicBezTo>
                  <a:cubicBezTo>
                    <a:pt x="38" y="19"/>
                    <a:pt x="38" y="18"/>
                    <a:pt x="37" y="18"/>
                  </a:cubicBezTo>
                  <a:cubicBezTo>
                    <a:pt x="37" y="17"/>
                    <a:pt x="37" y="17"/>
                    <a:pt x="37" y="17"/>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 name="Freeform 14">
              <a:extLst>
                <a:ext uri="{FF2B5EF4-FFF2-40B4-BE49-F238E27FC236}">
                  <a16:creationId xmlns:a16="http://schemas.microsoft.com/office/drawing/2014/main" id="{3C8B07B7-058D-C344-A8D4-A155E8290321}"/>
                </a:ext>
              </a:extLst>
            </p:cNvPr>
            <p:cNvSpPr>
              <a:spLocks/>
            </p:cNvSpPr>
            <p:nvPr userDrawn="1"/>
          </p:nvSpPr>
          <p:spPr bwMode="auto">
            <a:xfrm>
              <a:off x="1671638" y="2143126"/>
              <a:ext cx="187325" cy="47625"/>
            </a:xfrm>
            <a:custGeom>
              <a:avLst/>
              <a:gdLst>
                <a:gd name="T0" fmla="*/ 42 w 44"/>
                <a:gd name="T1" fmla="*/ 0 h 11"/>
                <a:gd name="T2" fmla="*/ 38 w 44"/>
                <a:gd name="T3" fmla="*/ 0 h 11"/>
                <a:gd name="T4" fmla="*/ 0 w 44"/>
                <a:gd name="T5" fmla="*/ 5 h 11"/>
                <a:gd name="T6" fmla="*/ 42 w 44"/>
                <a:gd name="T7" fmla="*/ 11 h 11"/>
                <a:gd name="T8" fmla="*/ 42 w 44"/>
                <a:gd name="T9" fmla="*/ 11 h 11"/>
                <a:gd name="T10" fmla="*/ 42 w 44"/>
                <a:gd name="T11" fmla="*/ 11 h 11"/>
                <a:gd name="T12" fmla="*/ 42 w 44"/>
                <a:gd name="T13" fmla="*/ 10 h 11"/>
                <a:gd name="T14" fmla="*/ 43 w 44"/>
                <a:gd name="T15" fmla="*/ 9 h 11"/>
                <a:gd name="T16" fmla="*/ 44 w 44"/>
                <a:gd name="T17" fmla="*/ 2 h 11"/>
                <a:gd name="T18" fmla="*/ 42 w 44"/>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1">
                  <a:moveTo>
                    <a:pt x="42" y="0"/>
                  </a:moveTo>
                  <a:cubicBezTo>
                    <a:pt x="42" y="0"/>
                    <a:pt x="40" y="0"/>
                    <a:pt x="38" y="0"/>
                  </a:cubicBezTo>
                  <a:cubicBezTo>
                    <a:pt x="28" y="0"/>
                    <a:pt x="0" y="5"/>
                    <a:pt x="0" y="5"/>
                  </a:cubicBezTo>
                  <a:cubicBezTo>
                    <a:pt x="42" y="11"/>
                    <a:pt x="42" y="11"/>
                    <a:pt x="42" y="11"/>
                  </a:cubicBezTo>
                  <a:cubicBezTo>
                    <a:pt x="42" y="11"/>
                    <a:pt x="42" y="11"/>
                    <a:pt x="42" y="11"/>
                  </a:cubicBezTo>
                  <a:cubicBezTo>
                    <a:pt x="42" y="11"/>
                    <a:pt x="42" y="11"/>
                    <a:pt x="42" y="11"/>
                  </a:cubicBezTo>
                  <a:cubicBezTo>
                    <a:pt x="42" y="11"/>
                    <a:pt x="42" y="10"/>
                    <a:pt x="42" y="10"/>
                  </a:cubicBezTo>
                  <a:cubicBezTo>
                    <a:pt x="43" y="10"/>
                    <a:pt x="43" y="10"/>
                    <a:pt x="43" y="9"/>
                  </a:cubicBezTo>
                  <a:cubicBezTo>
                    <a:pt x="43" y="8"/>
                    <a:pt x="43" y="4"/>
                    <a:pt x="44" y="2"/>
                  </a:cubicBezTo>
                  <a:cubicBezTo>
                    <a:pt x="44" y="1"/>
                    <a:pt x="43" y="0"/>
                    <a:pt x="42" y="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15">
              <a:extLst>
                <a:ext uri="{FF2B5EF4-FFF2-40B4-BE49-F238E27FC236}">
                  <a16:creationId xmlns:a16="http://schemas.microsoft.com/office/drawing/2014/main" id="{DF675EF4-2E49-4A49-AD54-C8AF23B51EDC}"/>
                </a:ext>
              </a:extLst>
            </p:cNvPr>
            <p:cNvSpPr>
              <a:spLocks/>
            </p:cNvSpPr>
            <p:nvPr userDrawn="1"/>
          </p:nvSpPr>
          <p:spPr bwMode="auto">
            <a:xfrm>
              <a:off x="1671638" y="2020888"/>
              <a:ext cx="165100" cy="112713"/>
            </a:xfrm>
            <a:custGeom>
              <a:avLst/>
              <a:gdLst>
                <a:gd name="T0" fmla="*/ 0 w 39"/>
                <a:gd name="T1" fmla="*/ 26 h 26"/>
                <a:gd name="T2" fmla="*/ 38 w 39"/>
                <a:gd name="T3" fmla="*/ 10 h 26"/>
                <a:gd name="T4" fmla="*/ 39 w 39"/>
                <a:gd name="T5" fmla="*/ 9 h 26"/>
                <a:gd name="T6" fmla="*/ 39 w 39"/>
                <a:gd name="T7" fmla="*/ 8 h 26"/>
                <a:gd name="T8" fmla="*/ 34 w 39"/>
                <a:gd name="T9" fmla="*/ 1 h 26"/>
                <a:gd name="T10" fmla="*/ 32 w 39"/>
                <a:gd name="T11" fmla="*/ 0 h 26"/>
                <a:gd name="T12" fmla="*/ 32 w 39"/>
                <a:gd name="T13" fmla="*/ 0 h 26"/>
                <a:gd name="T14" fmla="*/ 32 w 39"/>
                <a:gd name="T15" fmla="*/ 0 h 26"/>
                <a:gd name="T16" fmla="*/ 32 w 39"/>
                <a:gd name="T17" fmla="*/ 0 h 26"/>
                <a:gd name="T18" fmla="*/ 31 w 39"/>
                <a:gd name="T19" fmla="*/ 1 h 26"/>
                <a:gd name="T20" fmla="*/ 0 w 39"/>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6">
                  <a:moveTo>
                    <a:pt x="0" y="26"/>
                  </a:moveTo>
                  <a:cubicBezTo>
                    <a:pt x="13" y="14"/>
                    <a:pt x="36" y="10"/>
                    <a:pt x="38" y="10"/>
                  </a:cubicBezTo>
                  <a:cubicBezTo>
                    <a:pt x="38" y="10"/>
                    <a:pt x="39" y="9"/>
                    <a:pt x="39" y="9"/>
                  </a:cubicBezTo>
                  <a:cubicBezTo>
                    <a:pt x="39" y="9"/>
                    <a:pt x="39" y="8"/>
                    <a:pt x="39" y="8"/>
                  </a:cubicBezTo>
                  <a:cubicBezTo>
                    <a:pt x="38" y="6"/>
                    <a:pt x="35" y="2"/>
                    <a:pt x="34" y="1"/>
                  </a:cubicBezTo>
                  <a:cubicBezTo>
                    <a:pt x="33" y="0"/>
                    <a:pt x="33" y="0"/>
                    <a:pt x="32" y="0"/>
                  </a:cubicBezTo>
                  <a:cubicBezTo>
                    <a:pt x="32" y="0"/>
                    <a:pt x="32" y="0"/>
                    <a:pt x="32" y="0"/>
                  </a:cubicBezTo>
                  <a:cubicBezTo>
                    <a:pt x="32" y="0"/>
                    <a:pt x="32" y="0"/>
                    <a:pt x="32" y="0"/>
                  </a:cubicBezTo>
                  <a:cubicBezTo>
                    <a:pt x="32" y="0"/>
                    <a:pt x="32" y="0"/>
                    <a:pt x="32" y="0"/>
                  </a:cubicBezTo>
                  <a:cubicBezTo>
                    <a:pt x="31" y="1"/>
                    <a:pt x="31" y="1"/>
                    <a:pt x="31" y="1"/>
                  </a:cubicBezTo>
                  <a:cubicBezTo>
                    <a:pt x="14" y="7"/>
                    <a:pt x="5" y="20"/>
                    <a:pt x="0" y="26"/>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16">
              <a:extLst>
                <a:ext uri="{FF2B5EF4-FFF2-40B4-BE49-F238E27FC236}">
                  <a16:creationId xmlns:a16="http://schemas.microsoft.com/office/drawing/2014/main" id="{C1208441-9EAD-184D-83FE-183269633F23}"/>
                </a:ext>
              </a:extLst>
            </p:cNvPr>
            <p:cNvSpPr>
              <a:spLocks/>
            </p:cNvSpPr>
            <p:nvPr userDrawn="1"/>
          </p:nvSpPr>
          <p:spPr bwMode="auto">
            <a:xfrm>
              <a:off x="1641475" y="1989138"/>
              <a:ext cx="85725" cy="144463"/>
            </a:xfrm>
            <a:custGeom>
              <a:avLst/>
              <a:gdLst>
                <a:gd name="T0" fmla="*/ 1 w 20"/>
                <a:gd name="T1" fmla="*/ 33 h 33"/>
                <a:gd name="T2" fmla="*/ 2 w 20"/>
                <a:gd name="T3" fmla="*/ 27 h 33"/>
                <a:gd name="T4" fmla="*/ 20 w 20"/>
                <a:gd name="T5" fmla="*/ 2 h 33"/>
                <a:gd name="T6" fmla="*/ 20 w 20"/>
                <a:gd name="T7" fmla="*/ 0 h 33"/>
                <a:gd name="T8" fmla="*/ 19 w 20"/>
                <a:gd name="T9" fmla="*/ 0 h 33"/>
                <a:gd name="T10" fmla="*/ 11 w 20"/>
                <a:gd name="T11" fmla="*/ 0 h 33"/>
                <a:gd name="T12" fmla="*/ 10 w 20"/>
                <a:gd name="T13" fmla="*/ 0 h 33"/>
                <a:gd name="T14" fmla="*/ 9 w 20"/>
                <a:gd name="T15" fmla="*/ 1 h 33"/>
                <a:gd name="T16" fmla="*/ 8 w 20"/>
                <a:gd name="T17" fmla="*/ 3 h 33"/>
                <a:gd name="T18" fmla="*/ 7 w 20"/>
                <a:gd name="T19" fmla="*/ 4 h 33"/>
                <a:gd name="T20" fmla="*/ 7 w 20"/>
                <a:gd name="T21" fmla="*/ 4 h 33"/>
                <a:gd name="T22" fmla="*/ 6 w 20"/>
                <a:gd name="T23" fmla="*/ 5 h 33"/>
                <a:gd name="T24" fmla="*/ 1 w 20"/>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3">
                  <a:moveTo>
                    <a:pt x="1" y="33"/>
                  </a:moveTo>
                  <a:cubicBezTo>
                    <a:pt x="1" y="32"/>
                    <a:pt x="2" y="28"/>
                    <a:pt x="2" y="27"/>
                  </a:cubicBezTo>
                  <a:cubicBezTo>
                    <a:pt x="6" y="15"/>
                    <a:pt x="16" y="5"/>
                    <a:pt x="20" y="2"/>
                  </a:cubicBezTo>
                  <a:cubicBezTo>
                    <a:pt x="20" y="2"/>
                    <a:pt x="20" y="1"/>
                    <a:pt x="20" y="0"/>
                  </a:cubicBezTo>
                  <a:cubicBezTo>
                    <a:pt x="20" y="0"/>
                    <a:pt x="19" y="0"/>
                    <a:pt x="19" y="0"/>
                  </a:cubicBezTo>
                  <a:cubicBezTo>
                    <a:pt x="11" y="0"/>
                    <a:pt x="11" y="0"/>
                    <a:pt x="11" y="0"/>
                  </a:cubicBezTo>
                  <a:cubicBezTo>
                    <a:pt x="10" y="0"/>
                    <a:pt x="10" y="0"/>
                    <a:pt x="10" y="0"/>
                  </a:cubicBezTo>
                  <a:cubicBezTo>
                    <a:pt x="9" y="1"/>
                    <a:pt x="9" y="1"/>
                    <a:pt x="9" y="1"/>
                  </a:cubicBezTo>
                  <a:cubicBezTo>
                    <a:pt x="8" y="3"/>
                    <a:pt x="8" y="3"/>
                    <a:pt x="8" y="3"/>
                  </a:cubicBezTo>
                  <a:cubicBezTo>
                    <a:pt x="8" y="3"/>
                    <a:pt x="7" y="4"/>
                    <a:pt x="7" y="4"/>
                  </a:cubicBezTo>
                  <a:cubicBezTo>
                    <a:pt x="7" y="4"/>
                    <a:pt x="7" y="4"/>
                    <a:pt x="7" y="4"/>
                  </a:cubicBezTo>
                  <a:cubicBezTo>
                    <a:pt x="6" y="5"/>
                    <a:pt x="6" y="5"/>
                    <a:pt x="6" y="5"/>
                  </a:cubicBezTo>
                  <a:cubicBezTo>
                    <a:pt x="4" y="9"/>
                    <a:pt x="0" y="20"/>
                    <a:pt x="1" y="33"/>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17">
              <a:extLst>
                <a:ext uri="{FF2B5EF4-FFF2-40B4-BE49-F238E27FC236}">
                  <a16:creationId xmlns:a16="http://schemas.microsoft.com/office/drawing/2014/main" id="{392646BD-3BD3-F54C-B646-71931E861D92}"/>
                </a:ext>
              </a:extLst>
            </p:cNvPr>
            <p:cNvSpPr>
              <a:spLocks/>
            </p:cNvSpPr>
            <p:nvPr userDrawn="1"/>
          </p:nvSpPr>
          <p:spPr bwMode="auto">
            <a:xfrm>
              <a:off x="1581150" y="2051051"/>
              <a:ext cx="47625" cy="87313"/>
            </a:xfrm>
            <a:custGeom>
              <a:avLst/>
              <a:gdLst>
                <a:gd name="T0" fmla="*/ 11 w 11"/>
                <a:gd name="T1" fmla="*/ 20 h 20"/>
                <a:gd name="T2" fmla="*/ 6 w 11"/>
                <a:gd name="T3" fmla="*/ 2 h 20"/>
                <a:gd name="T4" fmla="*/ 6 w 11"/>
                <a:gd name="T5" fmla="*/ 1 h 20"/>
                <a:gd name="T6" fmla="*/ 5 w 11"/>
                <a:gd name="T7" fmla="*/ 0 h 20"/>
                <a:gd name="T8" fmla="*/ 3 w 11"/>
                <a:gd name="T9" fmla="*/ 1 h 20"/>
                <a:gd name="T10" fmla="*/ 0 w 11"/>
                <a:gd name="T11" fmla="*/ 8 h 20"/>
                <a:gd name="T12" fmla="*/ 0 w 11"/>
                <a:gd name="T13" fmla="*/ 9 h 20"/>
                <a:gd name="T14" fmla="*/ 11 w 11"/>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0">
                  <a:moveTo>
                    <a:pt x="11" y="20"/>
                  </a:moveTo>
                  <a:cubicBezTo>
                    <a:pt x="11" y="20"/>
                    <a:pt x="6" y="12"/>
                    <a:pt x="6" y="2"/>
                  </a:cubicBezTo>
                  <a:cubicBezTo>
                    <a:pt x="6" y="1"/>
                    <a:pt x="6" y="1"/>
                    <a:pt x="6" y="1"/>
                  </a:cubicBezTo>
                  <a:cubicBezTo>
                    <a:pt x="6" y="1"/>
                    <a:pt x="5" y="0"/>
                    <a:pt x="5" y="0"/>
                  </a:cubicBezTo>
                  <a:cubicBezTo>
                    <a:pt x="4" y="0"/>
                    <a:pt x="4" y="0"/>
                    <a:pt x="3" y="1"/>
                  </a:cubicBezTo>
                  <a:cubicBezTo>
                    <a:pt x="2" y="3"/>
                    <a:pt x="0" y="8"/>
                    <a:pt x="0" y="8"/>
                  </a:cubicBezTo>
                  <a:cubicBezTo>
                    <a:pt x="0" y="8"/>
                    <a:pt x="0" y="9"/>
                    <a:pt x="0" y="9"/>
                  </a:cubicBezTo>
                  <a:cubicBezTo>
                    <a:pt x="2" y="14"/>
                    <a:pt x="11" y="20"/>
                    <a:pt x="11" y="2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18">
              <a:extLst>
                <a:ext uri="{FF2B5EF4-FFF2-40B4-BE49-F238E27FC236}">
                  <a16:creationId xmlns:a16="http://schemas.microsoft.com/office/drawing/2014/main" id="{3F8D94EF-E2D8-4448-B887-D90AE267A224}"/>
                </a:ext>
              </a:extLst>
            </p:cNvPr>
            <p:cNvSpPr>
              <a:spLocks/>
            </p:cNvSpPr>
            <p:nvPr userDrawn="1"/>
          </p:nvSpPr>
          <p:spPr bwMode="auto">
            <a:xfrm>
              <a:off x="1573213" y="2185988"/>
              <a:ext cx="50800" cy="84138"/>
            </a:xfrm>
            <a:custGeom>
              <a:avLst/>
              <a:gdLst>
                <a:gd name="T0" fmla="*/ 1 w 12"/>
                <a:gd name="T1" fmla="*/ 9 h 19"/>
                <a:gd name="T2" fmla="*/ 0 w 12"/>
                <a:gd name="T3" fmla="*/ 10 h 19"/>
                <a:gd name="T4" fmla="*/ 2 w 12"/>
                <a:gd name="T5" fmla="*/ 18 h 19"/>
                <a:gd name="T6" fmla="*/ 4 w 12"/>
                <a:gd name="T7" fmla="*/ 18 h 19"/>
                <a:gd name="T8" fmla="*/ 5 w 12"/>
                <a:gd name="T9" fmla="*/ 16 h 19"/>
                <a:gd name="T10" fmla="*/ 12 w 12"/>
                <a:gd name="T11" fmla="*/ 0 h 19"/>
                <a:gd name="T12" fmla="*/ 1 w 12"/>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2" h="19">
                  <a:moveTo>
                    <a:pt x="1" y="9"/>
                  </a:moveTo>
                  <a:cubicBezTo>
                    <a:pt x="0" y="9"/>
                    <a:pt x="0" y="9"/>
                    <a:pt x="0" y="10"/>
                  </a:cubicBezTo>
                  <a:cubicBezTo>
                    <a:pt x="1" y="10"/>
                    <a:pt x="1" y="15"/>
                    <a:pt x="2" y="18"/>
                  </a:cubicBezTo>
                  <a:cubicBezTo>
                    <a:pt x="3" y="19"/>
                    <a:pt x="4" y="18"/>
                    <a:pt x="4" y="18"/>
                  </a:cubicBezTo>
                  <a:cubicBezTo>
                    <a:pt x="5" y="18"/>
                    <a:pt x="5" y="17"/>
                    <a:pt x="5" y="16"/>
                  </a:cubicBezTo>
                  <a:cubicBezTo>
                    <a:pt x="7" y="9"/>
                    <a:pt x="12" y="0"/>
                    <a:pt x="12" y="0"/>
                  </a:cubicBezTo>
                  <a:cubicBezTo>
                    <a:pt x="12" y="0"/>
                    <a:pt x="4" y="4"/>
                    <a:pt x="1" y="9"/>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19">
              <a:extLst>
                <a:ext uri="{FF2B5EF4-FFF2-40B4-BE49-F238E27FC236}">
                  <a16:creationId xmlns:a16="http://schemas.microsoft.com/office/drawing/2014/main" id="{A9495BD7-7B9E-4A48-9F25-C85E0C16769C}"/>
                </a:ext>
              </a:extLst>
            </p:cNvPr>
            <p:cNvSpPr>
              <a:spLocks/>
            </p:cNvSpPr>
            <p:nvPr userDrawn="1"/>
          </p:nvSpPr>
          <p:spPr bwMode="auto">
            <a:xfrm>
              <a:off x="1633538" y="2185988"/>
              <a:ext cx="96837" cy="166688"/>
            </a:xfrm>
            <a:custGeom>
              <a:avLst/>
              <a:gdLst>
                <a:gd name="T0" fmla="*/ 20 w 23"/>
                <a:gd name="T1" fmla="*/ 32 h 38"/>
                <a:gd name="T2" fmla="*/ 19 w 23"/>
                <a:gd name="T3" fmla="*/ 31 h 38"/>
                <a:gd name="T4" fmla="*/ 19 w 23"/>
                <a:gd name="T5" fmla="*/ 31 h 38"/>
                <a:gd name="T6" fmla="*/ 3 w 23"/>
                <a:gd name="T7" fmla="*/ 0 h 38"/>
                <a:gd name="T8" fmla="*/ 12 w 23"/>
                <a:gd name="T9" fmla="*/ 38 h 38"/>
                <a:gd name="T10" fmla="*/ 12 w 23"/>
                <a:gd name="T11" fmla="*/ 38 h 38"/>
                <a:gd name="T12" fmla="*/ 12 w 23"/>
                <a:gd name="T13" fmla="*/ 38 h 38"/>
                <a:gd name="T14" fmla="*/ 13 w 23"/>
                <a:gd name="T15" fmla="*/ 38 h 38"/>
                <a:gd name="T16" fmla="*/ 22 w 23"/>
                <a:gd name="T17" fmla="*/ 36 h 38"/>
                <a:gd name="T18" fmla="*/ 22 w 23"/>
                <a:gd name="T19" fmla="*/ 36 h 38"/>
                <a:gd name="T20" fmla="*/ 23 w 23"/>
                <a:gd name="T21" fmla="*/ 36 h 38"/>
                <a:gd name="T22" fmla="*/ 23 w 23"/>
                <a:gd name="T23" fmla="*/ 34 h 38"/>
                <a:gd name="T24" fmla="*/ 20 w 23"/>
                <a:gd name="T25"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8">
                  <a:moveTo>
                    <a:pt x="20" y="32"/>
                  </a:moveTo>
                  <a:cubicBezTo>
                    <a:pt x="19" y="31"/>
                    <a:pt x="19" y="31"/>
                    <a:pt x="19" y="31"/>
                  </a:cubicBezTo>
                  <a:cubicBezTo>
                    <a:pt x="19" y="31"/>
                    <a:pt x="19" y="31"/>
                    <a:pt x="19" y="31"/>
                  </a:cubicBezTo>
                  <a:cubicBezTo>
                    <a:pt x="5" y="16"/>
                    <a:pt x="3" y="0"/>
                    <a:pt x="3" y="0"/>
                  </a:cubicBezTo>
                  <a:cubicBezTo>
                    <a:pt x="3" y="0"/>
                    <a:pt x="0" y="24"/>
                    <a:pt x="12" y="38"/>
                  </a:cubicBezTo>
                  <a:cubicBezTo>
                    <a:pt x="12" y="38"/>
                    <a:pt x="12" y="38"/>
                    <a:pt x="12" y="38"/>
                  </a:cubicBezTo>
                  <a:cubicBezTo>
                    <a:pt x="12" y="38"/>
                    <a:pt x="12" y="38"/>
                    <a:pt x="12" y="38"/>
                  </a:cubicBezTo>
                  <a:cubicBezTo>
                    <a:pt x="13" y="38"/>
                    <a:pt x="13" y="38"/>
                    <a:pt x="13" y="38"/>
                  </a:cubicBezTo>
                  <a:cubicBezTo>
                    <a:pt x="22" y="36"/>
                    <a:pt x="22" y="36"/>
                    <a:pt x="22" y="36"/>
                  </a:cubicBezTo>
                  <a:cubicBezTo>
                    <a:pt x="22" y="36"/>
                    <a:pt x="22" y="36"/>
                    <a:pt x="22" y="36"/>
                  </a:cubicBezTo>
                  <a:cubicBezTo>
                    <a:pt x="23" y="36"/>
                    <a:pt x="23" y="36"/>
                    <a:pt x="23" y="36"/>
                  </a:cubicBezTo>
                  <a:cubicBezTo>
                    <a:pt x="23" y="35"/>
                    <a:pt x="23" y="35"/>
                    <a:pt x="23" y="34"/>
                  </a:cubicBezTo>
                  <a:cubicBezTo>
                    <a:pt x="22" y="34"/>
                    <a:pt x="21" y="33"/>
                    <a:pt x="20" y="32"/>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 name="Freeform 20">
              <a:extLst>
                <a:ext uri="{FF2B5EF4-FFF2-40B4-BE49-F238E27FC236}">
                  <a16:creationId xmlns:a16="http://schemas.microsoft.com/office/drawing/2014/main" id="{5191D8F1-5414-6E4A-AFD1-A08550FF2253}"/>
                </a:ext>
              </a:extLst>
            </p:cNvPr>
            <p:cNvSpPr>
              <a:spLocks/>
            </p:cNvSpPr>
            <p:nvPr userDrawn="1"/>
          </p:nvSpPr>
          <p:spPr bwMode="auto">
            <a:xfrm>
              <a:off x="1555751" y="2138363"/>
              <a:ext cx="63500" cy="39688"/>
            </a:xfrm>
            <a:custGeom>
              <a:avLst/>
              <a:gdLst>
                <a:gd name="T0" fmla="*/ 15 w 15"/>
                <a:gd name="T1" fmla="*/ 5 h 9"/>
                <a:gd name="T2" fmla="*/ 11 w 15"/>
                <a:gd name="T3" fmla="*/ 4 h 9"/>
                <a:gd name="T4" fmla="*/ 4 w 15"/>
                <a:gd name="T5" fmla="*/ 1 h 9"/>
                <a:gd name="T6" fmla="*/ 3 w 15"/>
                <a:gd name="T7" fmla="*/ 0 h 9"/>
                <a:gd name="T8" fmla="*/ 2 w 15"/>
                <a:gd name="T9" fmla="*/ 0 h 9"/>
                <a:gd name="T10" fmla="*/ 2 w 15"/>
                <a:gd name="T11" fmla="*/ 0 h 9"/>
                <a:gd name="T12" fmla="*/ 1 w 15"/>
                <a:gd name="T13" fmla="*/ 1 h 9"/>
                <a:gd name="T14" fmla="*/ 0 w 15"/>
                <a:gd name="T15" fmla="*/ 8 h 9"/>
                <a:gd name="T16" fmla="*/ 1 w 15"/>
                <a:gd name="T17" fmla="*/ 8 h 9"/>
                <a:gd name="T18" fmla="*/ 1 w 15"/>
                <a:gd name="T19" fmla="*/ 9 h 9"/>
                <a:gd name="T20" fmla="*/ 2 w 15"/>
                <a:gd name="T21" fmla="*/ 9 h 9"/>
                <a:gd name="T22" fmla="*/ 12 w 15"/>
                <a:gd name="T23" fmla="*/ 6 h 9"/>
                <a:gd name="T24" fmla="*/ 15 w 15"/>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15" y="5"/>
                  </a:moveTo>
                  <a:cubicBezTo>
                    <a:pt x="11" y="4"/>
                    <a:pt x="11" y="4"/>
                    <a:pt x="11" y="4"/>
                  </a:cubicBezTo>
                  <a:cubicBezTo>
                    <a:pt x="10" y="4"/>
                    <a:pt x="6" y="2"/>
                    <a:pt x="4" y="1"/>
                  </a:cubicBezTo>
                  <a:cubicBezTo>
                    <a:pt x="4" y="1"/>
                    <a:pt x="4" y="0"/>
                    <a:pt x="3" y="0"/>
                  </a:cubicBezTo>
                  <a:cubicBezTo>
                    <a:pt x="3" y="0"/>
                    <a:pt x="3" y="0"/>
                    <a:pt x="2" y="0"/>
                  </a:cubicBezTo>
                  <a:cubicBezTo>
                    <a:pt x="2" y="0"/>
                    <a:pt x="2" y="0"/>
                    <a:pt x="2" y="0"/>
                  </a:cubicBezTo>
                  <a:cubicBezTo>
                    <a:pt x="2" y="0"/>
                    <a:pt x="1" y="1"/>
                    <a:pt x="1" y="1"/>
                  </a:cubicBezTo>
                  <a:cubicBezTo>
                    <a:pt x="1" y="2"/>
                    <a:pt x="0" y="7"/>
                    <a:pt x="0" y="8"/>
                  </a:cubicBezTo>
                  <a:cubicBezTo>
                    <a:pt x="0" y="8"/>
                    <a:pt x="1" y="8"/>
                    <a:pt x="1" y="8"/>
                  </a:cubicBezTo>
                  <a:cubicBezTo>
                    <a:pt x="1" y="9"/>
                    <a:pt x="1" y="9"/>
                    <a:pt x="1" y="9"/>
                  </a:cubicBezTo>
                  <a:cubicBezTo>
                    <a:pt x="2" y="9"/>
                    <a:pt x="2" y="9"/>
                    <a:pt x="2" y="9"/>
                  </a:cubicBezTo>
                  <a:cubicBezTo>
                    <a:pt x="4" y="8"/>
                    <a:pt x="9" y="7"/>
                    <a:pt x="12" y="6"/>
                  </a:cubicBezTo>
                  <a:lnTo>
                    <a:pt x="15" y="5"/>
                  </a:lnTo>
                  <a:close/>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6" name="Rettangolo 37">
            <a:extLst>
              <a:ext uri="{FF2B5EF4-FFF2-40B4-BE49-F238E27FC236}">
                <a16:creationId xmlns:a16="http://schemas.microsoft.com/office/drawing/2014/main" id="{7A04E2AD-3FC6-E947-BC1C-FE4C0E714A8B}"/>
              </a:ext>
            </a:extLst>
          </p:cNvPr>
          <p:cNvSpPr/>
          <p:nvPr/>
        </p:nvSpPr>
        <p:spPr>
          <a:xfrm>
            <a:off x="456042" y="6500844"/>
            <a:ext cx="3324996" cy="184666"/>
          </a:xfrm>
          <a:prstGeom prst="rect">
            <a:avLst/>
          </a:prstGeom>
        </p:spPr>
        <p:txBody>
          <a:bodyPr wrap="square">
            <a:spAutoFit/>
          </a:bodyPr>
          <a:lstStyle/>
          <a:p>
            <a:r>
              <a:rPr lang="en-US" sz="600" noProof="0" dirty="0">
                <a:solidFill>
                  <a:srgbClr val="5B6770"/>
                </a:solidFill>
              </a:rPr>
              <a:t>© 2020 Leonardo/Selex ES Inc. </a:t>
            </a:r>
          </a:p>
        </p:txBody>
      </p:sp>
      <p:sp>
        <p:nvSpPr>
          <p:cNvPr id="17" name="Rettangolo 36">
            <a:extLst>
              <a:ext uri="{FF2B5EF4-FFF2-40B4-BE49-F238E27FC236}">
                <a16:creationId xmlns:a16="http://schemas.microsoft.com/office/drawing/2014/main" id="{361FD9C5-3D92-7843-8DC6-56D98CF3AF2D}"/>
              </a:ext>
            </a:extLst>
          </p:cNvPr>
          <p:cNvSpPr/>
          <p:nvPr/>
        </p:nvSpPr>
        <p:spPr>
          <a:xfrm>
            <a:off x="539552" y="419162"/>
            <a:ext cx="198000" cy="45719"/>
          </a:xfrm>
          <a:prstGeom prst="rect">
            <a:avLst/>
          </a:prstGeom>
          <a:solidFill>
            <a:srgbClr val="EA0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cxnSp>
        <p:nvCxnSpPr>
          <p:cNvPr id="18" name="Connettore diritto 38">
            <a:extLst>
              <a:ext uri="{FF2B5EF4-FFF2-40B4-BE49-F238E27FC236}">
                <a16:creationId xmlns:a16="http://schemas.microsoft.com/office/drawing/2014/main" id="{B5AEEFA6-EEB7-614B-B136-AA558E594C95}"/>
              </a:ext>
            </a:extLst>
          </p:cNvPr>
          <p:cNvCxnSpPr/>
          <p:nvPr/>
        </p:nvCxnSpPr>
        <p:spPr>
          <a:xfrm flipV="1">
            <a:off x="8269147" y="6602083"/>
            <a:ext cx="477107" cy="274203"/>
          </a:xfrm>
          <a:prstGeom prst="line">
            <a:avLst/>
          </a:prstGeom>
          <a:ln w="19050">
            <a:solidFill>
              <a:srgbClr val="EA002A"/>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EBA421E-B96C-024C-81BD-3DFE92B531F9}"/>
              </a:ext>
            </a:extLst>
          </p:cNvPr>
          <p:cNvSpPr txBox="1"/>
          <p:nvPr/>
        </p:nvSpPr>
        <p:spPr>
          <a:xfrm>
            <a:off x="539552" y="546638"/>
            <a:ext cx="8188540" cy="369332"/>
          </a:xfrm>
          <a:prstGeom prst="rect">
            <a:avLst/>
          </a:prstGeom>
          <a:noFill/>
        </p:spPr>
        <p:txBody>
          <a:bodyPr wrap="square">
            <a:spAutoFit/>
          </a:bodyPr>
          <a:lstStyle/>
          <a:p>
            <a:r>
              <a:rPr lang="en-US" dirty="0">
                <a:solidFill>
                  <a:srgbClr val="EA002A"/>
                </a:solidFill>
              </a:rPr>
              <a:t>GPS TECHNOLOGY AND HOW IT WORKS</a:t>
            </a:r>
            <a:endParaRPr lang="en-US" sz="1800" dirty="0">
              <a:solidFill>
                <a:srgbClr val="EA002A"/>
              </a:solidFill>
            </a:endParaRPr>
          </a:p>
        </p:txBody>
      </p:sp>
      <p:sp>
        <p:nvSpPr>
          <p:cNvPr id="20" name="TextBox 19">
            <a:extLst>
              <a:ext uri="{FF2B5EF4-FFF2-40B4-BE49-F238E27FC236}">
                <a16:creationId xmlns:a16="http://schemas.microsoft.com/office/drawing/2014/main" id="{6641E9DD-88F2-CC4B-A8C3-120E83D59141}"/>
              </a:ext>
            </a:extLst>
          </p:cNvPr>
          <p:cNvSpPr txBox="1"/>
          <p:nvPr/>
        </p:nvSpPr>
        <p:spPr>
          <a:xfrm>
            <a:off x="573462" y="945241"/>
            <a:ext cx="7997076" cy="369332"/>
          </a:xfrm>
          <a:prstGeom prst="rect">
            <a:avLst/>
          </a:prstGeom>
          <a:noFill/>
        </p:spPr>
        <p:txBody>
          <a:bodyPr wrap="square" rtlCol="0">
            <a:spAutoFit/>
          </a:bodyPr>
          <a:lstStyle/>
          <a:p>
            <a:r>
              <a:rPr lang="en-US" dirty="0"/>
              <a:t>GPS Technology is “rocket science” !! </a:t>
            </a:r>
          </a:p>
        </p:txBody>
      </p:sp>
      <p:pic>
        <p:nvPicPr>
          <p:cNvPr id="2" name="Picture 2" descr="Real-time Kinetics (RTK). Centimeter-level accuracy for the… | by Mauricio  Andrada | Medium">
            <a:extLst>
              <a:ext uri="{FF2B5EF4-FFF2-40B4-BE49-F238E27FC236}">
                <a16:creationId xmlns:a16="http://schemas.microsoft.com/office/drawing/2014/main" id="{7A470575-57C0-5E4B-9CCE-6ADDBDD63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000" y="1545328"/>
            <a:ext cx="6870700" cy="2413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006BFF1-A31F-E34B-BE57-B3706C3C78D9}"/>
              </a:ext>
            </a:extLst>
          </p:cNvPr>
          <p:cNvSpPr txBox="1"/>
          <p:nvPr/>
        </p:nvSpPr>
        <p:spPr>
          <a:xfrm>
            <a:off x="611125" y="4376100"/>
            <a:ext cx="7997076" cy="2031325"/>
          </a:xfrm>
          <a:prstGeom prst="rect">
            <a:avLst/>
          </a:prstGeom>
          <a:noFill/>
        </p:spPr>
        <p:txBody>
          <a:bodyPr wrap="square" rtlCol="0">
            <a:spAutoFit/>
          </a:bodyPr>
          <a:lstStyle/>
          <a:p>
            <a:r>
              <a:rPr lang="en-US" dirty="0"/>
              <a:t>This formula is computed 5-10 times per second, per satellite in view of the GPS, which averages 11-15 satellites.</a:t>
            </a:r>
          </a:p>
          <a:p>
            <a:endParaRPr lang="en-US" dirty="0"/>
          </a:p>
          <a:p>
            <a:r>
              <a:rPr lang="en-US" dirty="0"/>
              <a:t>Non-military GPS systems accuracy ranges from  5.1’- 9.9’ (1.7-2.7 meters) 95% of the time. This varies based on the number of satellites in view of the GPS receiver and the location of the satellites.  Only military grade GPS receivers offer “sub-meter” accuracy 99.9% of the time.  </a:t>
            </a:r>
          </a:p>
        </p:txBody>
      </p:sp>
      <p:pic>
        <p:nvPicPr>
          <p:cNvPr id="1030" name="Picture 6" descr="Nerd Alert Gifts &amp; Merchandise | Redbubble">
            <a:extLst>
              <a:ext uri="{FF2B5EF4-FFF2-40B4-BE49-F238E27FC236}">
                <a16:creationId xmlns:a16="http://schemas.microsoft.com/office/drawing/2014/main" id="{8D907116-4660-B848-A18A-664E966B0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081" y="760125"/>
            <a:ext cx="1545838" cy="1545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936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pg num">
            <a:extLst>
              <a:ext uri="{FF2B5EF4-FFF2-40B4-BE49-F238E27FC236}">
                <a16:creationId xmlns:a16="http://schemas.microsoft.com/office/drawing/2014/main" id="{49539249-36C6-0247-BB98-1B2ADF3E447C}"/>
              </a:ext>
            </a:extLst>
          </p:cNvPr>
          <p:cNvSpPr txBox="1">
            <a:spLocks noChangeArrowheads="1"/>
          </p:cNvSpPr>
          <p:nvPr/>
        </p:nvSpPr>
        <p:spPr bwMode="auto">
          <a:xfrm>
            <a:off x="8442430" y="6524690"/>
            <a:ext cx="285662" cy="123111"/>
          </a:xfrm>
          <a:prstGeom prst="rect">
            <a:avLst/>
          </a:prstGeom>
          <a:noFill/>
          <a:ln>
            <a:noFill/>
          </a:ln>
        </p:spPr>
        <p:txBody>
          <a:bodyPr wrap="square" lIns="0" tIns="0" rIns="0" bIns="0" anchor="b">
            <a:spAutoFit/>
          </a:bodyPr>
          <a:lstStyle/>
          <a:p>
            <a:pPr algn="ctr"/>
            <a:fld id="{E7E4AC88-19C6-40A4-9EF0-FC456228FC9F}" type="slidenum">
              <a:rPr lang="en-US" sz="800" noProof="0" smtClean="0">
                <a:solidFill>
                  <a:srgbClr val="5B6770"/>
                </a:solidFill>
              </a:rPr>
              <a:pPr algn="ctr"/>
              <a:t>7</a:t>
            </a:fld>
            <a:endParaRPr lang="en-US" sz="800" noProof="0" dirty="0">
              <a:solidFill>
                <a:srgbClr val="5B6770"/>
              </a:solidFill>
            </a:endParaRPr>
          </a:p>
        </p:txBody>
      </p:sp>
      <p:cxnSp>
        <p:nvCxnSpPr>
          <p:cNvPr id="6" name="Connettore diritto 27">
            <a:extLst>
              <a:ext uri="{FF2B5EF4-FFF2-40B4-BE49-F238E27FC236}">
                <a16:creationId xmlns:a16="http://schemas.microsoft.com/office/drawing/2014/main" id="{3E0C97D6-8665-EA42-802B-483D437187E9}"/>
              </a:ext>
            </a:extLst>
          </p:cNvPr>
          <p:cNvCxnSpPr/>
          <p:nvPr/>
        </p:nvCxnSpPr>
        <p:spPr>
          <a:xfrm>
            <a:off x="539552" y="419162"/>
            <a:ext cx="8206702" cy="0"/>
          </a:xfrm>
          <a:prstGeom prst="line">
            <a:avLst/>
          </a:prstGeom>
          <a:ln w="6350">
            <a:solidFill>
              <a:srgbClr val="EA002A"/>
            </a:solidFill>
          </a:ln>
          <a:effectLst/>
        </p:spPr>
        <p:style>
          <a:lnRef idx="2">
            <a:schemeClr val="accent1"/>
          </a:lnRef>
          <a:fillRef idx="0">
            <a:schemeClr val="accent1"/>
          </a:fillRef>
          <a:effectRef idx="1">
            <a:schemeClr val="accent1"/>
          </a:effectRef>
          <a:fontRef idx="minor">
            <a:schemeClr val="tx1"/>
          </a:fontRef>
        </p:style>
      </p:cxnSp>
      <p:grpSp>
        <p:nvGrpSpPr>
          <p:cNvPr id="7" name="Gruppo 25">
            <a:extLst>
              <a:ext uri="{FF2B5EF4-FFF2-40B4-BE49-F238E27FC236}">
                <a16:creationId xmlns:a16="http://schemas.microsoft.com/office/drawing/2014/main" id="{EF789F8F-F37A-E64F-A0EE-75E987938F49}"/>
              </a:ext>
            </a:extLst>
          </p:cNvPr>
          <p:cNvGrpSpPr/>
          <p:nvPr/>
        </p:nvGrpSpPr>
        <p:grpSpPr>
          <a:xfrm>
            <a:off x="8571630" y="182889"/>
            <a:ext cx="174624" cy="209367"/>
            <a:chOff x="1555751" y="1989138"/>
            <a:chExt cx="303212" cy="363538"/>
          </a:xfrm>
        </p:grpSpPr>
        <p:sp>
          <p:nvSpPr>
            <p:cNvPr id="8" name="Freeform 13">
              <a:extLst>
                <a:ext uri="{FF2B5EF4-FFF2-40B4-BE49-F238E27FC236}">
                  <a16:creationId xmlns:a16="http://schemas.microsoft.com/office/drawing/2014/main" id="{EB9E3877-B07E-2A4F-A2DF-70451EE51103}"/>
                </a:ext>
              </a:extLst>
            </p:cNvPr>
            <p:cNvSpPr>
              <a:spLocks/>
            </p:cNvSpPr>
            <p:nvPr userDrawn="1"/>
          </p:nvSpPr>
          <p:spPr bwMode="auto">
            <a:xfrm>
              <a:off x="1666875" y="2185988"/>
              <a:ext cx="161925" cy="114300"/>
            </a:xfrm>
            <a:custGeom>
              <a:avLst/>
              <a:gdLst>
                <a:gd name="T0" fmla="*/ 37 w 38"/>
                <a:gd name="T1" fmla="*/ 17 h 26"/>
                <a:gd name="T2" fmla="*/ 0 w 38"/>
                <a:gd name="T3" fmla="*/ 0 h 26"/>
                <a:gd name="T4" fmla="*/ 28 w 38"/>
                <a:gd name="T5" fmla="*/ 25 h 26"/>
                <a:gd name="T6" fmla="*/ 29 w 38"/>
                <a:gd name="T7" fmla="*/ 26 h 26"/>
                <a:gd name="T8" fmla="*/ 29 w 38"/>
                <a:gd name="T9" fmla="*/ 26 h 26"/>
                <a:gd name="T10" fmla="*/ 29 w 38"/>
                <a:gd name="T11" fmla="*/ 26 h 26"/>
                <a:gd name="T12" fmla="*/ 30 w 38"/>
                <a:gd name="T13" fmla="*/ 26 h 26"/>
                <a:gd name="T14" fmla="*/ 31 w 38"/>
                <a:gd name="T15" fmla="*/ 26 h 26"/>
                <a:gd name="T16" fmla="*/ 32 w 38"/>
                <a:gd name="T17" fmla="*/ 26 h 26"/>
                <a:gd name="T18" fmla="*/ 37 w 38"/>
                <a:gd name="T19" fmla="*/ 19 h 26"/>
                <a:gd name="T20" fmla="*/ 37 w 38"/>
                <a:gd name="T21" fmla="*/ 18 h 26"/>
                <a:gd name="T22" fmla="*/ 37 w 3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6">
                  <a:moveTo>
                    <a:pt x="37" y="17"/>
                  </a:moveTo>
                  <a:cubicBezTo>
                    <a:pt x="11" y="10"/>
                    <a:pt x="0" y="0"/>
                    <a:pt x="0" y="0"/>
                  </a:cubicBezTo>
                  <a:cubicBezTo>
                    <a:pt x="0" y="0"/>
                    <a:pt x="11" y="18"/>
                    <a:pt x="28" y="25"/>
                  </a:cubicBezTo>
                  <a:cubicBezTo>
                    <a:pt x="29" y="26"/>
                    <a:pt x="29" y="26"/>
                    <a:pt x="29" y="26"/>
                  </a:cubicBezTo>
                  <a:cubicBezTo>
                    <a:pt x="29" y="26"/>
                    <a:pt x="29" y="26"/>
                    <a:pt x="29" y="26"/>
                  </a:cubicBezTo>
                  <a:cubicBezTo>
                    <a:pt x="29" y="26"/>
                    <a:pt x="29" y="26"/>
                    <a:pt x="29" y="26"/>
                  </a:cubicBezTo>
                  <a:cubicBezTo>
                    <a:pt x="30" y="26"/>
                    <a:pt x="30" y="26"/>
                    <a:pt x="30" y="26"/>
                  </a:cubicBezTo>
                  <a:cubicBezTo>
                    <a:pt x="30" y="26"/>
                    <a:pt x="30" y="26"/>
                    <a:pt x="31" y="26"/>
                  </a:cubicBezTo>
                  <a:cubicBezTo>
                    <a:pt x="31" y="26"/>
                    <a:pt x="31" y="26"/>
                    <a:pt x="32" y="26"/>
                  </a:cubicBezTo>
                  <a:cubicBezTo>
                    <a:pt x="37" y="19"/>
                    <a:pt x="37" y="19"/>
                    <a:pt x="37" y="19"/>
                  </a:cubicBezTo>
                  <a:cubicBezTo>
                    <a:pt x="38" y="19"/>
                    <a:pt x="38" y="18"/>
                    <a:pt x="37" y="18"/>
                  </a:cubicBezTo>
                  <a:cubicBezTo>
                    <a:pt x="37" y="17"/>
                    <a:pt x="37" y="17"/>
                    <a:pt x="37" y="17"/>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 name="Freeform 14">
              <a:extLst>
                <a:ext uri="{FF2B5EF4-FFF2-40B4-BE49-F238E27FC236}">
                  <a16:creationId xmlns:a16="http://schemas.microsoft.com/office/drawing/2014/main" id="{3C8B07B7-058D-C344-A8D4-A155E8290321}"/>
                </a:ext>
              </a:extLst>
            </p:cNvPr>
            <p:cNvSpPr>
              <a:spLocks/>
            </p:cNvSpPr>
            <p:nvPr userDrawn="1"/>
          </p:nvSpPr>
          <p:spPr bwMode="auto">
            <a:xfrm>
              <a:off x="1671638" y="2143126"/>
              <a:ext cx="187325" cy="47625"/>
            </a:xfrm>
            <a:custGeom>
              <a:avLst/>
              <a:gdLst>
                <a:gd name="T0" fmla="*/ 42 w 44"/>
                <a:gd name="T1" fmla="*/ 0 h 11"/>
                <a:gd name="T2" fmla="*/ 38 w 44"/>
                <a:gd name="T3" fmla="*/ 0 h 11"/>
                <a:gd name="T4" fmla="*/ 0 w 44"/>
                <a:gd name="T5" fmla="*/ 5 h 11"/>
                <a:gd name="T6" fmla="*/ 42 w 44"/>
                <a:gd name="T7" fmla="*/ 11 h 11"/>
                <a:gd name="T8" fmla="*/ 42 w 44"/>
                <a:gd name="T9" fmla="*/ 11 h 11"/>
                <a:gd name="T10" fmla="*/ 42 w 44"/>
                <a:gd name="T11" fmla="*/ 11 h 11"/>
                <a:gd name="T12" fmla="*/ 42 w 44"/>
                <a:gd name="T13" fmla="*/ 10 h 11"/>
                <a:gd name="T14" fmla="*/ 43 w 44"/>
                <a:gd name="T15" fmla="*/ 9 h 11"/>
                <a:gd name="T16" fmla="*/ 44 w 44"/>
                <a:gd name="T17" fmla="*/ 2 h 11"/>
                <a:gd name="T18" fmla="*/ 42 w 44"/>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1">
                  <a:moveTo>
                    <a:pt x="42" y="0"/>
                  </a:moveTo>
                  <a:cubicBezTo>
                    <a:pt x="42" y="0"/>
                    <a:pt x="40" y="0"/>
                    <a:pt x="38" y="0"/>
                  </a:cubicBezTo>
                  <a:cubicBezTo>
                    <a:pt x="28" y="0"/>
                    <a:pt x="0" y="5"/>
                    <a:pt x="0" y="5"/>
                  </a:cubicBezTo>
                  <a:cubicBezTo>
                    <a:pt x="42" y="11"/>
                    <a:pt x="42" y="11"/>
                    <a:pt x="42" y="11"/>
                  </a:cubicBezTo>
                  <a:cubicBezTo>
                    <a:pt x="42" y="11"/>
                    <a:pt x="42" y="11"/>
                    <a:pt x="42" y="11"/>
                  </a:cubicBezTo>
                  <a:cubicBezTo>
                    <a:pt x="42" y="11"/>
                    <a:pt x="42" y="11"/>
                    <a:pt x="42" y="11"/>
                  </a:cubicBezTo>
                  <a:cubicBezTo>
                    <a:pt x="42" y="11"/>
                    <a:pt x="42" y="10"/>
                    <a:pt x="42" y="10"/>
                  </a:cubicBezTo>
                  <a:cubicBezTo>
                    <a:pt x="43" y="10"/>
                    <a:pt x="43" y="10"/>
                    <a:pt x="43" y="9"/>
                  </a:cubicBezTo>
                  <a:cubicBezTo>
                    <a:pt x="43" y="8"/>
                    <a:pt x="43" y="4"/>
                    <a:pt x="44" y="2"/>
                  </a:cubicBezTo>
                  <a:cubicBezTo>
                    <a:pt x="44" y="1"/>
                    <a:pt x="43" y="0"/>
                    <a:pt x="42" y="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15">
              <a:extLst>
                <a:ext uri="{FF2B5EF4-FFF2-40B4-BE49-F238E27FC236}">
                  <a16:creationId xmlns:a16="http://schemas.microsoft.com/office/drawing/2014/main" id="{DF675EF4-2E49-4A49-AD54-C8AF23B51EDC}"/>
                </a:ext>
              </a:extLst>
            </p:cNvPr>
            <p:cNvSpPr>
              <a:spLocks/>
            </p:cNvSpPr>
            <p:nvPr userDrawn="1"/>
          </p:nvSpPr>
          <p:spPr bwMode="auto">
            <a:xfrm>
              <a:off x="1671638" y="2020888"/>
              <a:ext cx="165100" cy="112713"/>
            </a:xfrm>
            <a:custGeom>
              <a:avLst/>
              <a:gdLst>
                <a:gd name="T0" fmla="*/ 0 w 39"/>
                <a:gd name="T1" fmla="*/ 26 h 26"/>
                <a:gd name="T2" fmla="*/ 38 w 39"/>
                <a:gd name="T3" fmla="*/ 10 h 26"/>
                <a:gd name="T4" fmla="*/ 39 w 39"/>
                <a:gd name="T5" fmla="*/ 9 h 26"/>
                <a:gd name="T6" fmla="*/ 39 w 39"/>
                <a:gd name="T7" fmla="*/ 8 h 26"/>
                <a:gd name="T8" fmla="*/ 34 w 39"/>
                <a:gd name="T9" fmla="*/ 1 h 26"/>
                <a:gd name="T10" fmla="*/ 32 w 39"/>
                <a:gd name="T11" fmla="*/ 0 h 26"/>
                <a:gd name="T12" fmla="*/ 32 w 39"/>
                <a:gd name="T13" fmla="*/ 0 h 26"/>
                <a:gd name="T14" fmla="*/ 32 w 39"/>
                <a:gd name="T15" fmla="*/ 0 h 26"/>
                <a:gd name="T16" fmla="*/ 32 w 39"/>
                <a:gd name="T17" fmla="*/ 0 h 26"/>
                <a:gd name="T18" fmla="*/ 31 w 39"/>
                <a:gd name="T19" fmla="*/ 1 h 26"/>
                <a:gd name="T20" fmla="*/ 0 w 39"/>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6">
                  <a:moveTo>
                    <a:pt x="0" y="26"/>
                  </a:moveTo>
                  <a:cubicBezTo>
                    <a:pt x="13" y="14"/>
                    <a:pt x="36" y="10"/>
                    <a:pt x="38" y="10"/>
                  </a:cubicBezTo>
                  <a:cubicBezTo>
                    <a:pt x="38" y="10"/>
                    <a:pt x="39" y="9"/>
                    <a:pt x="39" y="9"/>
                  </a:cubicBezTo>
                  <a:cubicBezTo>
                    <a:pt x="39" y="9"/>
                    <a:pt x="39" y="8"/>
                    <a:pt x="39" y="8"/>
                  </a:cubicBezTo>
                  <a:cubicBezTo>
                    <a:pt x="38" y="6"/>
                    <a:pt x="35" y="2"/>
                    <a:pt x="34" y="1"/>
                  </a:cubicBezTo>
                  <a:cubicBezTo>
                    <a:pt x="33" y="0"/>
                    <a:pt x="33" y="0"/>
                    <a:pt x="32" y="0"/>
                  </a:cubicBezTo>
                  <a:cubicBezTo>
                    <a:pt x="32" y="0"/>
                    <a:pt x="32" y="0"/>
                    <a:pt x="32" y="0"/>
                  </a:cubicBezTo>
                  <a:cubicBezTo>
                    <a:pt x="32" y="0"/>
                    <a:pt x="32" y="0"/>
                    <a:pt x="32" y="0"/>
                  </a:cubicBezTo>
                  <a:cubicBezTo>
                    <a:pt x="32" y="0"/>
                    <a:pt x="32" y="0"/>
                    <a:pt x="32" y="0"/>
                  </a:cubicBezTo>
                  <a:cubicBezTo>
                    <a:pt x="31" y="1"/>
                    <a:pt x="31" y="1"/>
                    <a:pt x="31" y="1"/>
                  </a:cubicBezTo>
                  <a:cubicBezTo>
                    <a:pt x="14" y="7"/>
                    <a:pt x="5" y="20"/>
                    <a:pt x="0" y="26"/>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16">
              <a:extLst>
                <a:ext uri="{FF2B5EF4-FFF2-40B4-BE49-F238E27FC236}">
                  <a16:creationId xmlns:a16="http://schemas.microsoft.com/office/drawing/2014/main" id="{C1208441-9EAD-184D-83FE-183269633F23}"/>
                </a:ext>
              </a:extLst>
            </p:cNvPr>
            <p:cNvSpPr>
              <a:spLocks/>
            </p:cNvSpPr>
            <p:nvPr userDrawn="1"/>
          </p:nvSpPr>
          <p:spPr bwMode="auto">
            <a:xfrm>
              <a:off x="1641475" y="1989138"/>
              <a:ext cx="85725" cy="144463"/>
            </a:xfrm>
            <a:custGeom>
              <a:avLst/>
              <a:gdLst>
                <a:gd name="T0" fmla="*/ 1 w 20"/>
                <a:gd name="T1" fmla="*/ 33 h 33"/>
                <a:gd name="T2" fmla="*/ 2 w 20"/>
                <a:gd name="T3" fmla="*/ 27 h 33"/>
                <a:gd name="T4" fmla="*/ 20 w 20"/>
                <a:gd name="T5" fmla="*/ 2 h 33"/>
                <a:gd name="T6" fmla="*/ 20 w 20"/>
                <a:gd name="T7" fmla="*/ 0 h 33"/>
                <a:gd name="T8" fmla="*/ 19 w 20"/>
                <a:gd name="T9" fmla="*/ 0 h 33"/>
                <a:gd name="T10" fmla="*/ 11 w 20"/>
                <a:gd name="T11" fmla="*/ 0 h 33"/>
                <a:gd name="T12" fmla="*/ 10 w 20"/>
                <a:gd name="T13" fmla="*/ 0 h 33"/>
                <a:gd name="T14" fmla="*/ 9 w 20"/>
                <a:gd name="T15" fmla="*/ 1 h 33"/>
                <a:gd name="T16" fmla="*/ 8 w 20"/>
                <a:gd name="T17" fmla="*/ 3 h 33"/>
                <a:gd name="T18" fmla="*/ 7 w 20"/>
                <a:gd name="T19" fmla="*/ 4 h 33"/>
                <a:gd name="T20" fmla="*/ 7 w 20"/>
                <a:gd name="T21" fmla="*/ 4 h 33"/>
                <a:gd name="T22" fmla="*/ 6 w 20"/>
                <a:gd name="T23" fmla="*/ 5 h 33"/>
                <a:gd name="T24" fmla="*/ 1 w 20"/>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3">
                  <a:moveTo>
                    <a:pt x="1" y="33"/>
                  </a:moveTo>
                  <a:cubicBezTo>
                    <a:pt x="1" y="32"/>
                    <a:pt x="2" y="28"/>
                    <a:pt x="2" y="27"/>
                  </a:cubicBezTo>
                  <a:cubicBezTo>
                    <a:pt x="6" y="15"/>
                    <a:pt x="16" y="5"/>
                    <a:pt x="20" y="2"/>
                  </a:cubicBezTo>
                  <a:cubicBezTo>
                    <a:pt x="20" y="2"/>
                    <a:pt x="20" y="1"/>
                    <a:pt x="20" y="0"/>
                  </a:cubicBezTo>
                  <a:cubicBezTo>
                    <a:pt x="20" y="0"/>
                    <a:pt x="19" y="0"/>
                    <a:pt x="19" y="0"/>
                  </a:cubicBezTo>
                  <a:cubicBezTo>
                    <a:pt x="11" y="0"/>
                    <a:pt x="11" y="0"/>
                    <a:pt x="11" y="0"/>
                  </a:cubicBezTo>
                  <a:cubicBezTo>
                    <a:pt x="10" y="0"/>
                    <a:pt x="10" y="0"/>
                    <a:pt x="10" y="0"/>
                  </a:cubicBezTo>
                  <a:cubicBezTo>
                    <a:pt x="9" y="1"/>
                    <a:pt x="9" y="1"/>
                    <a:pt x="9" y="1"/>
                  </a:cubicBezTo>
                  <a:cubicBezTo>
                    <a:pt x="8" y="3"/>
                    <a:pt x="8" y="3"/>
                    <a:pt x="8" y="3"/>
                  </a:cubicBezTo>
                  <a:cubicBezTo>
                    <a:pt x="8" y="3"/>
                    <a:pt x="7" y="4"/>
                    <a:pt x="7" y="4"/>
                  </a:cubicBezTo>
                  <a:cubicBezTo>
                    <a:pt x="7" y="4"/>
                    <a:pt x="7" y="4"/>
                    <a:pt x="7" y="4"/>
                  </a:cubicBezTo>
                  <a:cubicBezTo>
                    <a:pt x="6" y="5"/>
                    <a:pt x="6" y="5"/>
                    <a:pt x="6" y="5"/>
                  </a:cubicBezTo>
                  <a:cubicBezTo>
                    <a:pt x="4" y="9"/>
                    <a:pt x="0" y="20"/>
                    <a:pt x="1" y="33"/>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17">
              <a:extLst>
                <a:ext uri="{FF2B5EF4-FFF2-40B4-BE49-F238E27FC236}">
                  <a16:creationId xmlns:a16="http://schemas.microsoft.com/office/drawing/2014/main" id="{392646BD-3BD3-F54C-B646-71931E861D92}"/>
                </a:ext>
              </a:extLst>
            </p:cNvPr>
            <p:cNvSpPr>
              <a:spLocks/>
            </p:cNvSpPr>
            <p:nvPr userDrawn="1"/>
          </p:nvSpPr>
          <p:spPr bwMode="auto">
            <a:xfrm>
              <a:off x="1581150" y="2051051"/>
              <a:ext cx="47625" cy="87313"/>
            </a:xfrm>
            <a:custGeom>
              <a:avLst/>
              <a:gdLst>
                <a:gd name="T0" fmla="*/ 11 w 11"/>
                <a:gd name="T1" fmla="*/ 20 h 20"/>
                <a:gd name="T2" fmla="*/ 6 w 11"/>
                <a:gd name="T3" fmla="*/ 2 h 20"/>
                <a:gd name="T4" fmla="*/ 6 w 11"/>
                <a:gd name="T5" fmla="*/ 1 h 20"/>
                <a:gd name="T6" fmla="*/ 5 w 11"/>
                <a:gd name="T7" fmla="*/ 0 h 20"/>
                <a:gd name="T8" fmla="*/ 3 w 11"/>
                <a:gd name="T9" fmla="*/ 1 h 20"/>
                <a:gd name="T10" fmla="*/ 0 w 11"/>
                <a:gd name="T11" fmla="*/ 8 h 20"/>
                <a:gd name="T12" fmla="*/ 0 w 11"/>
                <a:gd name="T13" fmla="*/ 9 h 20"/>
                <a:gd name="T14" fmla="*/ 11 w 11"/>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0">
                  <a:moveTo>
                    <a:pt x="11" y="20"/>
                  </a:moveTo>
                  <a:cubicBezTo>
                    <a:pt x="11" y="20"/>
                    <a:pt x="6" y="12"/>
                    <a:pt x="6" y="2"/>
                  </a:cubicBezTo>
                  <a:cubicBezTo>
                    <a:pt x="6" y="1"/>
                    <a:pt x="6" y="1"/>
                    <a:pt x="6" y="1"/>
                  </a:cubicBezTo>
                  <a:cubicBezTo>
                    <a:pt x="6" y="1"/>
                    <a:pt x="5" y="0"/>
                    <a:pt x="5" y="0"/>
                  </a:cubicBezTo>
                  <a:cubicBezTo>
                    <a:pt x="4" y="0"/>
                    <a:pt x="4" y="0"/>
                    <a:pt x="3" y="1"/>
                  </a:cubicBezTo>
                  <a:cubicBezTo>
                    <a:pt x="2" y="3"/>
                    <a:pt x="0" y="8"/>
                    <a:pt x="0" y="8"/>
                  </a:cubicBezTo>
                  <a:cubicBezTo>
                    <a:pt x="0" y="8"/>
                    <a:pt x="0" y="9"/>
                    <a:pt x="0" y="9"/>
                  </a:cubicBezTo>
                  <a:cubicBezTo>
                    <a:pt x="2" y="14"/>
                    <a:pt x="11" y="20"/>
                    <a:pt x="11" y="2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18">
              <a:extLst>
                <a:ext uri="{FF2B5EF4-FFF2-40B4-BE49-F238E27FC236}">
                  <a16:creationId xmlns:a16="http://schemas.microsoft.com/office/drawing/2014/main" id="{3F8D94EF-E2D8-4448-B887-D90AE267A224}"/>
                </a:ext>
              </a:extLst>
            </p:cNvPr>
            <p:cNvSpPr>
              <a:spLocks/>
            </p:cNvSpPr>
            <p:nvPr userDrawn="1"/>
          </p:nvSpPr>
          <p:spPr bwMode="auto">
            <a:xfrm>
              <a:off x="1573213" y="2185988"/>
              <a:ext cx="50800" cy="84138"/>
            </a:xfrm>
            <a:custGeom>
              <a:avLst/>
              <a:gdLst>
                <a:gd name="T0" fmla="*/ 1 w 12"/>
                <a:gd name="T1" fmla="*/ 9 h 19"/>
                <a:gd name="T2" fmla="*/ 0 w 12"/>
                <a:gd name="T3" fmla="*/ 10 h 19"/>
                <a:gd name="T4" fmla="*/ 2 w 12"/>
                <a:gd name="T5" fmla="*/ 18 h 19"/>
                <a:gd name="T6" fmla="*/ 4 w 12"/>
                <a:gd name="T7" fmla="*/ 18 h 19"/>
                <a:gd name="T8" fmla="*/ 5 w 12"/>
                <a:gd name="T9" fmla="*/ 16 h 19"/>
                <a:gd name="T10" fmla="*/ 12 w 12"/>
                <a:gd name="T11" fmla="*/ 0 h 19"/>
                <a:gd name="T12" fmla="*/ 1 w 12"/>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2" h="19">
                  <a:moveTo>
                    <a:pt x="1" y="9"/>
                  </a:moveTo>
                  <a:cubicBezTo>
                    <a:pt x="0" y="9"/>
                    <a:pt x="0" y="9"/>
                    <a:pt x="0" y="10"/>
                  </a:cubicBezTo>
                  <a:cubicBezTo>
                    <a:pt x="1" y="10"/>
                    <a:pt x="1" y="15"/>
                    <a:pt x="2" y="18"/>
                  </a:cubicBezTo>
                  <a:cubicBezTo>
                    <a:pt x="3" y="19"/>
                    <a:pt x="4" y="18"/>
                    <a:pt x="4" y="18"/>
                  </a:cubicBezTo>
                  <a:cubicBezTo>
                    <a:pt x="5" y="18"/>
                    <a:pt x="5" y="17"/>
                    <a:pt x="5" y="16"/>
                  </a:cubicBezTo>
                  <a:cubicBezTo>
                    <a:pt x="7" y="9"/>
                    <a:pt x="12" y="0"/>
                    <a:pt x="12" y="0"/>
                  </a:cubicBezTo>
                  <a:cubicBezTo>
                    <a:pt x="12" y="0"/>
                    <a:pt x="4" y="4"/>
                    <a:pt x="1" y="9"/>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19">
              <a:extLst>
                <a:ext uri="{FF2B5EF4-FFF2-40B4-BE49-F238E27FC236}">
                  <a16:creationId xmlns:a16="http://schemas.microsoft.com/office/drawing/2014/main" id="{A9495BD7-7B9E-4A48-9F25-C85E0C16769C}"/>
                </a:ext>
              </a:extLst>
            </p:cNvPr>
            <p:cNvSpPr>
              <a:spLocks/>
            </p:cNvSpPr>
            <p:nvPr userDrawn="1"/>
          </p:nvSpPr>
          <p:spPr bwMode="auto">
            <a:xfrm>
              <a:off x="1633538" y="2185988"/>
              <a:ext cx="96837" cy="166688"/>
            </a:xfrm>
            <a:custGeom>
              <a:avLst/>
              <a:gdLst>
                <a:gd name="T0" fmla="*/ 20 w 23"/>
                <a:gd name="T1" fmla="*/ 32 h 38"/>
                <a:gd name="T2" fmla="*/ 19 w 23"/>
                <a:gd name="T3" fmla="*/ 31 h 38"/>
                <a:gd name="T4" fmla="*/ 19 w 23"/>
                <a:gd name="T5" fmla="*/ 31 h 38"/>
                <a:gd name="T6" fmla="*/ 3 w 23"/>
                <a:gd name="T7" fmla="*/ 0 h 38"/>
                <a:gd name="T8" fmla="*/ 12 w 23"/>
                <a:gd name="T9" fmla="*/ 38 h 38"/>
                <a:gd name="T10" fmla="*/ 12 w 23"/>
                <a:gd name="T11" fmla="*/ 38 h 38"/>
                <a:gd name="T12" fmla="*/ 12 w 23"/>
                <a:gd name="T13" fmla="*/ 38 h 38"/>
                <a:gd name="T14" fmla="*/ 13 w 23"/>
                <a:gd name="T15" fmla="*/ 38 h 38"/>
                <a:gd name="T16" fmla="*/ 22 w 23"/>
                <a:gd name="T17" fmla="*/ 36 h 38"/>
                <a:gd name="T18" fmla="*/ 22 w 23"/>
                <a:gd name="T19" fmla="*/ 36 h 38"/>
                <a:gd name="T20" fmla="*/ 23 w 23"/>
                <a:gd name="T21" fmla="*/ 36 h 38"/>
                <a:gd name="T22" fmla="*/ 23 w 23"/>
                <a:gd name="T23" fmla="*/ 34 h 38"/>
                <a:gd name="T24" fmla="*/ 20 w 23"/>
                <a:gd name="T25"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8">
                  <a:moveTo>
                    <a:pt x="20" y="32"/>
                  </a:moveTo>
                  <a:cubicBezTo>
                    <a:pt x="19" y="31"/>
                    <a:pt x="19" y="31"/>
                    <a:pt x="19" y="31"/>
                  </a:cubicBezTo>
                  <a:cubicBezTo>
                    <a:pt x="19" y="31"/>
                    <a:pt x="19" y="31"/>
                    <a:pt x="19" y="31"/>
                  </a:cubicBezTo>
                  <a:cubicBezTo>
                    <a:pt x="5" y="16"/>
                    <a:pt x="3" y="0"/>
                    <a:pt x="3" y="0"/>
                  </a:cubicBezTo>
                  <a:cubicBezTo>
                    <a:pt x="3" y="0"/>
                    <a:pt x="0" y="24"/>
                    <a:pt x="12" y="38"/>
                  </a:cubicBezTo>
                  <a:cubicBezTo>
                    <a:pt x="12" y="38"/>
                    <a:pt x="12" y="38"/>
                    <a:pt x="12" y="38"/>
                  </a:cubicBezTo>
                  <a:cubicBezTo>
                    <a:pt x="12" y="38"/>
                    <a:pt x="12" y="38"/>
                    <a:pt x="12" y="38"/>
                  </a:cubicBezTo>
                  <a:cubicBezTo>
                    <a:pt x="13" y="38"/>
                    <a:pt x="13" y="38"/>
                    <a:pt x="13" y="38"/>
                  </a:cubicBezTo>
                  <a:cubicBezTo>
                    <a:pt x="22" y="36"/>
                    <a:pt x="22" y="36"/>
                    <a:pt x="22" y="36"/>
                  </a:cubicBezTo>
                  <a:cubicBezTo>
                    <a:pt x="22" y="36"/>
                    <a:pt x="22" y="36"/>
                    <a:pt x="22" y="36"/>
                  </a:cubicBezTo>
                  <a:cubicBezTo>
                    <a:pt x="23" y="36"/>
                    <a:pt x="23" y="36"/>
                    <a:pt x="23" y="36"/>
                  </a:cubicBezTo>
                  <a:cubicBezTo>
                    <a:pt x="23" y="35"/>
                    <a:pt x="23" y="35"/>
                    <a:pt x="23" y="34"/>
                  </a:cubicBezTo>
                  <a:cubicBezTo>
                    <a:pt x="22" y="34"/>
                    <a:pt x="21" y="33"/>
                    <a:pt x="20" y="32"/>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 name="Freeform 20">
              <a:extLst>
                <a:ext uri="{FF2B5EF4-FFF2-40B4-BE49-F238E27FC236}">
                  <a16:creationId xmlns:a16="http://schemas.microsoft.com/office/drawing/2014/main" id="{5191D8F1-5414-6E4A-AFD1-A08550FF2253}"/>
                </a:ext>
              </a:extLst>
            </p:cNvPr>
            <p:cNvSpPr>
              <a:spLocks/>
            </p:cNvSpPr>
            <p:nvPr userDrawn="1"/>
          </p:nvSpPr>
          <p:spPr bwMode="auto">
            <a:xfrm>
              <a:off x="1555751" y="2138363"/>
              <a:ext cx="63500" cy="39688"/>
            </a:xfrm>
            <a:custGeom>
              <a:avLst/>
              <a:gdLst>
                <a:gd name="T0" fmla="*/ 15 w 15"/>
                <a:gd name="T1" fmla="*/ 5 h 9"/>
                <a:gd name="T2" fmla="*/ 11 w 15"/>
                <a:gd name="T3" fmla="*/ 4 h 9"/>
                <a:gd name="T4" fmla="*/ 4 w 15"/>
                <a:gd name="T5" fmla="*/ 1 h 9"/>
                <a:gd name="T6" fmla="*/ 3 w 15"/>
                <a:gd name="T7" fmla="*/ 0 h 9"/>
                <a:gd name="T8" fmla="*/ 2 w 15"/>
                <a:gd name="T9" fmla="*/ 0 h 9"/>
                <a:gd name="T10" fmla="*/ 2 w 15"/>
                <a:gd name="T11" fmla="*/ 0 h 9"/>
                <a:gd name="T12" fmla="*/ 1 w 15"/>
                <a:gd name="T13" fmla="*/ 1 h 9"/>
                <a:gd name="T14" fmla="*/ 0 w 15"/>
                <a:gd name="T15" fmla="*/ 8 h 9"/>
                <a:gd name="T16" fmla="*/ 1 w 15"/>
                <a:gd name="T17" fmla="*/ 8 h 9"/>
                <a:gd name="T18" fmla="*/ 1 w 15"/>
                <a:gd name="T19" fmla="*/ 9 h 9"/>
                <a:gd name="T20" fmla="*/ 2 w 15"/>
                <a:gd name="T21" fmla="*/ 9 h 9"/>
                <a:gd name="T22" fmla="*/ 12 w 15"/>
                <a:gd name="T23" fmla="*/ 6 h 9"/>
                <a:gd name="T24" fmla="*/ 15 w 15"/>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15" y="5"/>
                  </a:moveTo>
                  <a:cubicBezTo>
                    <a:pt x="11" y="4"/>
                    <a:pt x="11" y="4"/>
                    <a:pt x="11" y="4"/>
                  </a:cubicBezTo>
                  <a:cubicBezTo>
                    <a:pt x="10" y="4"/>
                    <a:pt x="6" y="2"/>
                    <a:pt x="4" y="1"/>
                  </a:cubicBezTo>
                  <a:cubicBezTo>
                    <a:pt x="4" y="1"/>
                    <a:pt x="4" y="0"/>
                    <a:pt x="3" y="0"/>
                  </a:cubicBezTo>
                  <a:cubicBezTo>
                    <a:pt x="3" y="0"/>
                    <a:pt x="3" y="0"/>
                    <a:pt x="2" y="0"/>
                  </a:cubicBezTo>
                  <a:cubicBezTo>
                    <a:pt x="2" y="0"/>
                    <a:pt x="2" y="0"/>
                    <a:pt x="2" y="0"/>
                  </a:cubicBezTo>
                  <a:cubicBezTo>
                    <a:pt x="2" y="0"/>
                    <a:pt x="1" y="1"/>
                    <a:pt x="1" y="1"/>
                  </a:cubicBezTo>
                  <a:cubicBezTo>
                    <a:pt x="1" y="2"/>
                    <a:pt x="0" y="7"/>
                    <a:pt x="0" y="8"/>
                  </a:cubicBezTo>
                  <a:cubicBezTo>
                    <a:pt x="0" y="8"/>
                    <a:pt x="1" y="8"/>
                    <a:pt x="1" y="8"/>
                  </a:cubicBezTo>
                  <a:cubicBezTo>
                    <a:pt x="1" y="9"/>
                    <a:pt x="1" y="9"/>
                    <a:pt x="1" y="9"/>
                  </a:cubicBezTo>
                  <a:cubicBezTo>
                    <a:pt x="2" y="9"/>
                    <a:pt x="2" y="9"/>
                    <a:pt x="2" y="9"/>
                  </a:cubicBezTo>
                  <a:cubicBezTo>
                    <a:pt x="4" y="8"/>
                    <a:pt x="9" y="7"/>
                    <a:pt x="12" y="6"/>
                  </a:cubicBezTo>
                  <a:lnTo>
                    <a:pt x="15" y="5"/>
                  </a:lnTo>
                  <a:close/>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6" name="Rettangolo 37">
            <a:extLst>
              <a:ext uri="{FF2B5EF4-FFF2-40B4-BE49-F238E27FC236}">
                <a16:creationId xmlns:a16="http://schemas.microsoft.com/office/drawing/2014/main" id="{7A04E2AD-3FC6-E947-BC1C-FE4C0E714A8B}"/>
              </a:ext>
            </a:extLst>
          </p:cNvPr>
          <p:cNvSpPr/>
          <p:nvPr/>
        </p:nvSpPr>
        <p:spPr>
          <a:xfrm>
            <a:off x="456042" y="6500844"/>
            <a:ext cx="3324996" cy="184666"/>
          </a:xfrm>
          <a:prstGeom prst="rect">
            <a:avLst/>
          </a:prstGeom>
        </p:spPr>
        <p:txBody>
          <a:bodyPr wrap="square">
            <a:spAutoFit/>
          </a:bodyPr>
          <a:lstStyle/>
          <a:p>
            <a:r>
              <a:rPr lang="en-US" sz="600" noProof="0" dirty="0">
                <a:solidFill>
                  <a:srgbClr val="5B6770"/>
                </a:solidFill>
              </a:rPr>
              <a:t>© 2020 Leonardo/Selex ES Inc. </a:t>
            </a:r>
          </a:p>
        </p:txBody>
      </p:sp>
      <p:sp>
        <p:nvSpPr>
          <p:cNvPr id="17" name="Rettangolo 36">
            <a:extLst>
              <a:ext uri="{FF2B5EF4-FFF2-40B4-BE49-F238E27FC236}">
                <a16:creationId xmlns:a16="http://schemas.microsoft.com/office/drawing/2014/main" id="{361FD9C5-3D92-7843-8DC6-56D98CF3AF2D}"/>
              </a:ext>
            </a:extLst>
          </p:cNvPr>
          <p:cNvSpPr/>
          <p:nvPr/>
        </p:nvSpPr>
        <p:spPr>
          <a:xfrm>
            <a:off x="539552" y="419162"/>
            <a:ext cx="198000" cy="45719"/>
          </a:xfrm>
          <a:prstGeom prst="rect">
            <a:avLst/>
          </a:prstGeom>
          <a:solidFill>
            <a:srgbClr val="EA0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cxnSp>
        <p:nvCxnSpPr>
          <p:cNvPr id="18" name="Connettore diritto 38">
            <a:extLst>
              <a:ext uri="{FF2B5EF4-FFF2-40B4-BE49-F238E27FC236}">
                <a16:creationId xmlns:a16="http://schemas.microsoft.com/office/drawing/2014/main" id="{B5AEEFA6-EEB7-614B-B136-AA558E594C95}"/>
              </a:ext>
            </a:extLst>
          </p:cNvPr>
          <p:cNvCxnSpPr/>
          <p:nvPr/>
        </p:nvCxnSpPr>
        <p:spPr>
          <a:xfrm flipV="1">
            <a:off x="8269147" y="6602083"/>
            <a:ext cx="477107" cy="274203"/>
          </a:xfrm>
          <a:prstGeom prst="line">
            <a:avLst/>
          </a:prstGeom>
          <a:ln w="19050">
            <a:solidFill>
              <a:srgbClr val="EA002A"/>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EBA421E-B96C-024C-81BD-3DFE92B531F9}"/>
              </a:ext>
            </a:extLst>
          </p:cNvPr>
          <p:cNvSpPr txBox="1"/>
          <p:nvPr/>
        </p:nvSpPr>
        <p:spPr>
          <a:xfrm>
            <a:off x="539552" y="546638"/>
            <a:ext cx="8188540" cy="369332"/>
          </a:xfrm>
          <a:prstGeom prst="rect">
            <a:avLst/>
          </a:prstGeom>
          <a:noFill/>
        </p:spPr>
        <p:txBody>
          <a:bodyPr wrap="square">
            <a:spAutoFit/>
          </a:bodyPr>
          <a:lstStyle/>
          <a:p>
            <a:r>
              <a:rPr lang="en-US" dirty="0">
                <a:solidFill>
                  <a:srgbClr val="EA002A"/>
                </a:solidFill>
              </a:rPr>
              <a:t>GPS TECHNOLOGY AND HOW IT WORKS</a:t>
            </a:r>
            <a:endParaRPr lang="en-US" sz="1800" dirty="0">
              <a:solidFill>
                <a:srgbClr val="EA002A"/>
              </a:solidFill>
            </a:endParaRPr>
          </a:p>
        </p:txBody>
      </p:sp>
      <p:pic>
        <p:nvPicPr>
          <p:cNvPr id="1026" name="Picture 2" descr="Earth with satellites - Explains how GPS works">
            <a:extLst>
              <a:ext uri="{FF2B5EF4-FFF2-40B4-BE49-F238E27FC236}">
                <a16:creationId xmlns:a16="http://schemas.microsoft.com/office/drawing/2014/main" id="{BF9D42E4-0FDA-E24E-A501-647DF44CD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018" y="1050746"/>
            <a:ext cx="7412629" cy="5291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79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80D4B5-C537-6141-B9BC-D456EA67ABFF}"/>
              </a:ext>
            </a:extLst>
          </p:cNvPr>
          <p:cNvPicPr>
            <a:picLocks noChangeAspect="1"/>
          </p:cNvPicPr>
          <p:nvPr/>
        </p:nvPicPr>
        <p:blipFill>
          <a:blip r:embed="rId2"/>
          <a:stretch>
            <a:fillRect/>
          </a:stretch>
        </p:blipFill>
        <p:spPr>
          <a:xfrm>
            <a:off x="6091293" y="1043445"/>
            <a:ext cx="2416407" cy="2291547"/>
          </a:xfrm>
          <a:prstGeom prst="rect">
            <a:avLst/>
          </a:prstGeom>
        </p:spPr>
      </p:pic>
      <p:sp>
        <p:nvSpPr>
          <p:cNvPr id="5" name="pg num">
            <a:extLst>
              <a:ext uri="{FF2B5EF4-FFF2-40B4-BE49-F238E27FC236}">
                <a16:creationId xmlns:a16="http://schemas.microsoft.com/office/drawing/2014/main" id="{0C9E2A17-AA10-D448-B34C-B1407CF8431B}"/>
              </a:ext>
            </a:extLst>
          </p:cNvPr>
          <p:cNvSpPr txBox="1">
            <a:spLocks noChangeArrowheads="1"/>
          </p:cNvSpPr>
          <p:nvPr/>
        </p:nvSpPr>
        <p:spPr bwMode="auto">
          <a:xfrm>
            <a:off x="8442430" y="6524690"/>
            <a:ext cx="285662" cy="123111"/>
          </a:xfrm>
          <a:prstGeom prst="rect">
            <a:avLst/>
          </a:prstGeom>
          <a:noFill/>
          <a:ln>
            <a:noFill/>
          </a:ln>
        </p:spPr>
        <p:txBody>
          <a:bodyPr wrap="square" lIns="0" tIns="0" rIns="0" bIns="0" anchor="b">
            <a:spAutoFit/>
          </a:bodyPr>
          <a:lstStyle/>
          <a:p>
            <a:pPr algn="ctr"/>
            <a:fld id="{E7E4AC88-19C6-40A4-9EF0-FC456228FC9F}" type="slidenum">
              <a:rPr lang="en-US" sz="800" noProof="0" smtClean="0">
                <a:solidFill>
                  <a:srgbClr val="5B6770"/>
                </a:solidFill>
              </a:rPr>
              <a:pPr algn="ctr"/>
              <a:t>8</a:t>
            </a:fld>
            <a:endParaRPr lang="en-US" sz="800" noProof="0" dirty="0">
              <a:solidFill>
                <a:srgbClr val="5B6770"/>
              </a:solidFill>
            </a:endParaRPr>
          </a:p>
        </p:txBody>
      </p:sp>
      <p:cxnSp>
        <p:nvCxnSpPr>
          <p:cNvPr id="6" name="Connettore diritto 27">
            <a:extLst>
              <a:ext uri="{FF2B5EF4-FFF2-40B4-BE49-F238E27FC236}">
                <a16:creationId xmlns:a16="http://schemas.microsoft.com/office/drawing/2014/main" id="{68E184A2-8913-1B47-AB5A-19B484B04269}"/>
              </a:ext>
            </a:extLst>
          </p:cNvPr>
          <p:cNvCxnSpPr/>
          <p:nvPr/>
        </p:nvCxnSpPr>
        <p:spPr>
          <a:xfrm>
            <a:off x="539552" y="419162"/>
            <a:ext cx="8206702" cy="0"/>
          </a:xfrm>
          <a:prstGeom prst="line">
            <a:avLst/>
          </a:prstGeom>
          <a:ln w="6350">
            <a:solidFill>
              <a:srgbClr val="EA002A"/>
            </a:solidFill>
          </a:ln>
          <a:effectLst/>
        </p:spPr>
        <p:style>
          <a:lnRef idx="2">
            <a:schemeClr val="accent1"/>
          </a:lnRef>
          <a:fillRef idx="0">
            <a:schemeClr val="accent1"/>
          </a:fillRef>
          <a:effectRef idx="1">
            <a:schemeClr val="accent1"/>
          </a:effectRef>
          <a:fontRef idx="minor">
            <a:schemeClr val="tx1"/>
          </a:fontRef>
        </p:style>
      </p:cxnSp>
      <p:grpSp>
        <p:nvGrpSpPr>
          <p:cNvPr id="7" name="Gruppo 25">
            <a:extLst>
              <a:ext uri="{FF2B5EF4-FFF2-40B4-BE49-F238E27FC236}">
                <a16:creationId xmlns:a16="http://schemas.microsoft.com/office/drawing/2014/main" id="{5BC4FDC9-80AB-4940-9DD7-D1BB4DFAF624}"/>
              </a:ext>
            </a:extLst>
          </p:cNvPr>
          <p:cNvGrpSpPr/>
          <p:nvPr/>
        </p:nvGrpSpPr>
        <p:grpSpPr>
          <a:xfrm>
            <a:off x="8571630" y="182889"/>
            <a:ext cx="174624" cy="209367"/>
            <a:chOff x="1555751" y="1989138"/>
            <a:chExt cx="303212" cy="363538"/>
          </a:xfrm>
        </p:grpSpPr>
        <p:sp>
          <p:nvSpPr>
            <p:cNvPr id="8" name="Freeform 13">
              <a:extLst>
                <a:ext uri="{FF2B5EF4-FFF2-40B4-BE49-F238E27FC236}">
                  <a16:creationId xmlns:a16="http://schemas.microsoft.com/office/drawing/2014/main" id="{4DBD0AA2-E8B3-E948-B460-A0A773FEE890}"/>
                </a:ext>
              </a:extLst>
            </p:cNvPr>
            <p:cNvSpPr>
              <a:spLocks/>
            </p:cNvSpPr>
            <p:nvPr userDrawn="1"/>
          </p:nvSpPr>
          <p:spPr bwMode="auto">
            <a:xfrm>
              <a:off x="1666875" y="2185988"/>
              <a:ext cx="161925" cy="114300"/>
            </a:xfrm>
            <a:custGeom>
              <a:avLst/>
              <a:gdLst>
                <a:gd name="T0" fmla="*/ 37 w 38"/>
                <a:gd name="T1" fmla="*/ 17 h 26"/>
                <a:gd name="T2" fmla="*/ 0 w 38"/>
                <a:gd name="T3" fmla="*/ 0 h 26"/>
                <a:gd name="T4" fmla="*/ 28 w 38"/>
                <a:gd name="T5" fmla="*/ 25 h 26"/>
                <a:gd name="T6" fmla="*/ 29 w 38"/>
                <a:gd name="T7" fmla="*/ 26 h 26"/>
                <a:gd name="T8" fmla="*/ 29 w 38"/>
                <a:gd name="T9" fmla="*/ 26 h 26"/>
                <a:gd name="T10" fmla="*/ 29 w 38"/>
                <a:gd name="T11" fmla="*/ 26 h 26"/>
                <a:gd name="T12" fmla="*/ 30 w 38"/>
                <a:gd name="T13" fmla="*/ 26 h 26"/>
                <a:gd name="T14" fmla="*/ 31 w 38"/>
                <a:gd name="T15" fmla="*/ 26 h 26"/>
                <a:gd name="T16" fmla="*/ 32 w 38"/>
                <a:gd name="T17" fmla="*/ 26 h 26"/>
                <a:gd name="T18" fmla="*/ 37 w 38"/>
                <a:gd name="T19" fmla="*/ 19 h 26"/>
                <a:gd name="T20" fmla="*/ 37 w 38"/>
                <a:gd name="T21" fmla="*/ 18 h 26"/>
                <a:gd name="T22" fmla="*/ 37 w 3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6">
                  <a:moveTo>
                    <a:pt x="37" y="17"/>
                  </a:moveTo>
                  <a:cubicBezTo>
                    <a:pt x="11" y="10"/>
                    <a:pt x="0" y="0"/>
                    <a:pt x="0" y="0"/>
                  </a:cubicBezTo>
                  <a:cubicBezTo>
                    <a:pt x="0" y="0"/>
                    <a:pt x="11" y="18"/>
                    <a:pt x="28" y="25"/>
                  </a:cubicBezTo>
                  <a:cubicBezTo>
                    <a:pt x="29" y="26"/>
                    <a:pt x="29" y="26"/>
                    <a:pt x="29" y="26"/>
                  </a:cubicBezTo>
                  <a:cubicBezTo>
                    <a:pt x="29" y="26"/>
                    <a:pt x="29" y="26"/>
                    <a:pt x="29" y="26"/>
                  </a:cubicBezTo>
                  <a:cubicBezTo>
                    <a:pt x="29" y="26"/>
                    <a:pt x="29" y="26"/>
                    <a:pt x="29" y="26"/>
                  </a:cubicBezTo>
                  <a:cubicBezTo>
                    <a:pt x="30" y="26"/>
                    <a:pt x="30" y="26"/>
                    <a:pt x="30" y="26"/>
                  </a:cubicBezTo>
                  <a:cubicBezTo>
                    <a:pt x="30" y="26"/>
                    <a:pt x="30" y="26"/>
                    <a:pt x="31" y="26"/>
                  </a:cubicBezTo>
                  <a:cubicBezTo>
                    <a:pt x="31" y="26"/>
                    <a:pt x="31" y="26"/>
                    <a:pt x="32" y="26"/>
                  </a:cubicBezTo>
                  <a:cubicBezTo>
                    <a:pt x="37" y="19"/>
                    <a:pt x="37" y="19"/>
                    <a:pt x="37" y="19"/>
                  </a:cubicBezTo>
                  <a:cubicBezTo>
                    <a:pt x="38" y="19"/>
                    <a:pt x="38" y="18"/>
                    <a:pt x="37" y="18"/>
                  </a:cubicBezTo>
                  <a:cubicBezTo>
                    <a:pt x="37" y="17"/>
                    <a:pt x="37" y="17"/>
                    <a:pt x="37" y="17"/>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 name="Freeform 14">
              <a:extLst>
                <a:ext uri="{FF2B5EF4-FFF2-40B4-BE49-F238E27FC236}">
                  <a16:creationId xmlns:a16="http://schemas.microsoft.com/office/drawing/2014/main" id="{E30B0F03-B804-A14E-9949-A47C27EF5000}"/>
                </a:ext>
              </a:extLst>
            </p:cNvPr>
            <p:cNvSpPr>
              <a:spLocks/>
            </p:cNvSpPr>
            <p:nvPr userDrawn="1"/>
          </p:nvSpPr>
          <p:spPr bwMode="auto">
            <a:xfrm>
              <a:off x="1671638" y="2143126"/>
              <a:ext cx="187325" cy="47625"/>
            </a:xfrm>
            <a:custGeom>
              <a:avLst/>
              <a:gdLst>
                <a:gd name="T0" fmla="*/ 42 w 44"/>
                <a:gd name="T1" fmla="*/ 0 h 11"/>
                <a:gd name="T2" fmla="*/ 38 w 44"/>
                <a:gd name="T3" fmla="*/ 0 h 11"/>
                <a:gd name="T4" fmla="*/ 0 w 44"/>
                <a:gd name="T5" fmla="*/ 5 h 11"/>
                <a:gd name="T6" fmla="*/ 42 w 44"/>
                <a:gd name="T7" fmla="*/ 11 h 11"/>
                <a:gd name="T8" fmla="*/ 42 w 44"/>
                <a:gd name="T9" fmla="*/ 11 h 11"/>
                <a:gd name="T10" fmla="*/ 42 w 44"/>
                <a:gd name="T11" fmla="*/ 11 h 11"/>
                <a:gd name="T12" fmla="*/ 42 w 44"/>
                <a:gd name="T13" fmla="*/ 10 h 11"/>
                <a:gd name="T14" fmla="*/ 43 w 44"/>
                <a:gd name="T15" fmla="*/ 9 h 11"/>
                <a:gd name="T16" fmla="*/ 44 w 44"/>
                <a:gd name="T17" fmla="*/ 2 h 11"/>
                <a:gd name="T18" fmla="*/ 42 w 44"/>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1">
                  <a:moveTo>
                    <a:pt x="42" y="0"/>
                  </a:moveTo>
                  <a:cubicBezTo>
                    <a:pt x="42" y="0"/>
                    <a:pt x="40" y="0"/>
                    <a:pt x="38" y="0"/>
                  </a:cubicBezTo>
                  <a:cubicBezTo>
                    <a:pt x="28" y="0"/>
                    <a:pt x="0" y="5"/>
                    <a:pt x="0" y="5"/>
                  </a:cubicBezTo>
                  <a:cubicBezTo>
                    <a:pt x="42" y="11"/>
                    <a:pt x="42" y="11"/>
                    <a:pt x="42" y="11"/>
                  </a:cubicBezTo>
                  <a:cubicBezTo>
                    <a:pt x="42" y="11"/>
                    <a:pt x="42" y="11"/>
                    <a:pt x="42" y="11"/>
                  </a:cubicBezTo>
                  <a:cubicBezTo>
                    <a:pt x="42" y="11"/>
                    <a:pt x="42" y="11"/>
                    <a:pt x="42" y="11"/>
                  </a:cubicBezTo>
                  <a:cubicBezTo>
                    <a:pt x="42" y="11"/>
                    <a:pt x="42" y="10"/>
                    <a:pt x="42" y="10"/>
                  </a:cubicBezTo>
                  <a:cubicBezTo>
                    <a:pt x="43" y="10"/>
                    <a:pt x="43" y="10"/>
                    <a:pt x="43" y="9"/>
                  </a:cubicBezTo>
                  <a:cubicBezTo>
                    <a:pt x="43" y="8"/>
                    <a:pt x="43" y="4"/>
                    <a:pt x="44" y="2"/>
                  </a:cubicBezTo>
                  <a:cubicBezTo>
                    <a:pt x="44" y="1"/>
                    <a:pt x="43" y="0"/>
                    <a:pt x="42" y="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15">
              <a:extLst>
                <a:ext uri="{FF2B5EF4-FFF2-40B4-BE49-F238E27FC236}">
                  <a16:creationId xmlns:a16="http://schemas.microsoft.com/office/drawing/2014/main" id="{01CD5D40-54D9-D748-91AA-606279B657F6}"/>
                </a:ext>
              </a:extLst>
            </p:cNvPr>
            <p:cNvSpPr>
              <a:spLocks/>
            </p:cNvSpPr>
            <p:nvPr userDrawn="1"/>
          </p:nvSpPr>
          <p:spPr bwMode="auto">
            <a:xfrm>
              <a:off x="1671638" y="2020888"/>
              <a:ext cx="165100" cy="112713"/>
            </a:xfrm>
            <a:custGeom>
              <a:avLst/>
              <a:gdLst>
                <a:gd name="T0" fmla="*/ 0 w 39"/>
                <a:gd name="T1" fmla="*/ 26 h 26"/>
                <a:gd name="T2" fmla="*/ 38 w 39"/>
                <a:gd name="T3" fmla="*/ 10 h 26"/>
                <a:gd name="T4" fmla="*/ 39 w 39"/>
                <a:gd name="T5" fmla="*/ 9 h 26"/>
                <a:gd name="T6" fmla="*/ 39 w 39"/>
                <a:gd name="T7" fmla="*/ 8 h 26"/>
                <a:gd name="T8" fmla="*/ 34 w 39"/>
                <a:gd name="T9" fmla="*/ 1 h 26"/>
                <a:gd name="T10" fmla="*/ 32 w 39"/>
                <a:gd name="T11" fmla="*/ 0 h 26"/>
                <a:gd name="T12" fmla="*/ 32 w 39"/>
                <a:gd name="T13" fmla="*/ 0 h 26"/>
                <a:gd name="T14" fmla="*/ 32 w 39"/>
                <a:gd name="T15" fmla="*/ 0 h 26"/>
                <a:gd name="T16" fmla="*/ 32 w 39"/>
                <a:gd name="T17" fmla="*/ 0 h 26"/>
                <a:gd name="T18" fmla="*/ 31 w 39"/>
                <a:gd name="T19" fmla="*/ 1 h 26"/>
                <a:gd name="T20" fmla="*/ 0 w 39"/>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6">
                  <a:moveTo>
                    <a:pt x="0" y="26"/>
                  </a:moveTo>
                  <a:cubicBezTo>
                    <a:pt x="13" y="14"/>
                    <a:pt x="36" y="10"/>
                    <a:pt x="38" y="10"/>
                  </a:cubicBezTo>
                  <a:cubicBezTo>
                    <a:pt x="38" y="10"/>
                    <a:pt x="39" y="9"/>
                    <a:pt x="39" y="9"/>
                  </a:cubicBezTo>
                  <a:cubicBezTo>
                    <a:pt x="39" y="9"/>
                    <a:pt x="39" y="8"/>
                    <a:pt x="39" y="8"/>
                  </a:cubicBezTo>
                  <a:cubicBezTo>
                    <a:pt x="38" y="6"/>
                    <a:pt x="35" y="2"/>
                    <a:pt x="34" y="1"/>
                  </a:cubicBezTo>
                  <a:cubicBezTo>
                    <a:pt x="33" y="0"/>
                    <a:pt x="33" y="0"/>
                    <a:pt x="32" y="0"/>
                  </a:cubicBezTo>
                  <a:cubicBezTo>
                    <a:pt x="32" y="0"/>
                    <a:pt x="32" y="0"/>
                    <a:pt x="32" y="0"/>
                  </a:cubicBezTo>
                  <a:cubicBezTo>
                    <a:pt x="32" y="0"/>
                    <a:pt x="32" y="0"/>
                    <a:pt x="32" y="0"/>
                  </a:cubicBezTo>
                  <a:cubicBezTo>
                    <a:pt x="32" y="0"/>
                    <a:pt x="32" y="0"/>
                    <a:pt x="32" y="0"/>
                  </a:cubicBezTo>
                  <a:cubicBezTo>
                    <a:pt x="31" y="1"/>
                    <a:pt x="31" y="1"/>
                    <a:pt x="31" y="1"/>
                  </a:cubicBezTo>
                  <a:cubicBezTo>
                    <a:pt x="14" y="7"/>
                    <a:pt x="5" y="20"/>
                    <a:pt x="0" y="26"/>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16">
              <a:extLst>
                <a:ext uri="{FF2B5EF4-FFF2-40B4-BE49-F238E27FC236}">
                  <a16:creationId xmlns:a16="http://schemas.microsoft.com/office/drawing/2014/main" id="{41774E7C-5F61-6A40-A4B0-597625F75E21}"/>
                </a:ext>
              </a:extLst>
            </p:cNvPr>
            <p:cNvSpPr>
              <a:spLocks/>
            </p:cNvSpPr>
            <p:nvPr userDrawn="1"/>
          </p:nvSpPr>
          <p:spPr bwMode="auto">
            <a:xfrm>
              <a:off x="1641475" y="1989138"/>
              <a:ext cx="85725" cy="144463"/>
            </a:xfrm>
            <a:custGeom>
              <a:avLst/>
              <a:gdLst>
                <a:gd name="T0" fmla="*/ 1 w 20"/>
                <a:gd name="T1" fmla="*/ 33 h 33"/>
                <a:gd name="T2" fmla="*/ 2 w 20"/>
                <a:gd name="T3" fmla="*/ 27 h 33"/>
                <a:gd name="T4" fmla="*/ 20 w 20"/>
                <a:gd name="T5" fmla="*/ 2 h 33"/>
                <a:gd name="T6" fmla="*/ 20 w 20"/>
                <a:gd name="T7" fmla="*/ 0 h 33"/>
                <a:gd name="T8" fmla="*/ 19 w 20"/>
                <a:gd name="T9" fmla="*/ 0 h 33"/>
                <a:gd name="T10" fmla="*/ 11 w 20"/>
                <a:gd name="T11" fmla="*/ 0 h 33"/>
                <a:gd name="T12" fmla="*/ 10 w 20"/>
                <a:gd name="T13" fmla="*/ 0 h 33"/>
                <a:gd name="T14" fmla="*/ 9 w 20"/>
                <a:gd name="T15" fmla="*/ 1 h 33"/>
                <a:gd name="T16" fmla="*/ 8 w 20"/>
                <a:gd name="T17" fmla="*/ 3 h 33"/>
                <a:gd name="T18" fmla="*/ 7 w 20"/>
                <a:gd name="T19" fmla="*/ 4 h 33"/>
                <a:gd name="T20" fmla="*/ 7 w 20"/>
                <a:gd name="T21" fmla="*/ 4 h 33"/>
                <a:gd name="T22" fmla="*/ 6 w 20"/>
                <a:gd name="T23" fmla="*/ 5 h 33"/>
                <a:gd name="T24" fmla="*/ 1 w 20"/>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3">
                  <a:moveTo>
                    <a:pt x="1" y="33"/>
                  </a:moveTo>
                  <a:cubicBezTo>
                    <a:pt x="1" y="32"/>
                    <a:pt x="2" y="28"/>
                    <a:pt x="2" y="27"/>
                  </a:cubicBezTo>
                  <a:cubicBezTo>
                    <a:pt x="6" y="15"/>
                    <a:pt x="16" y="5"/>
                    <a:pt x="20" y="2"/>
                  </a:cubicBezTo>
                  <a:cubicBezTo>
                    <a:pt x="20" y="2"/>
                    <a:pt x="20" y="1"/>
                    <a:pt x="20" y="0"/>
                  </a:cubicBezTo>
                  <a:cubicBezTo>
                    <a:pt x="20" y="0"/>
                    <a:pt x="19" y="0"/>
                    <a:pt x="19" y="0"/>
                  </a:cubicBezTo>
                  <a:cubicBezTo>
                    <a:pt x="11" y="0"/>
                    <a:pt x="11" y="0"/>
                    <a:pt x="11" y="0"/>
                  </a:cubicBezTo>
                  <a:cubicBezTo>
                    <a:pt x="10" y="0"/>
                    <a:pt x="10" y="0"/>
                    <a:pt x="10" y="0"/>
                  </a:cubicBezTo>
                  <a:cubicBezTo>
                    <a:pt x="9" y="1"/>
                    <a:pt x="9" y="1"/>
                    <a:pt x="9" y="1"/>
                  </a:cubicBezTo>
                  <a:cubicBezTo>
                    <a:pt x="8" y="3"/>
                    <a:pt x="8" y="3"/>
                    <a:pt x="8" y="3"/>
                  </a:cubicBezTo>
                  <a:cubicBezTo>
                    <a:pt x="8" y="3"/>
                    <a:pt x="7" y="4"/>
                    <a:pt x="7" y="4"/>
                  </a:cubicBezTo>
                  <a:cubicBezTo>
                    <a:pt x="7" y="4"/>
                    <a:pt x="7" y="4"/>
                    <a:pt x="7" y="4"/>
                  </a:cubicBezTo>
                  <a:cubicBezTo>
                    <a:pt x="6" y="5"/>
                    <a:pt x="6" y="5"/>
                    <a:pt x="6" y="5"/>
                  </a:cubicBezTo>
                  <a:cubicBezTo>
                    <a:pt x="4" y="9"/>
                    <a:pt x="0" y="20"/>
                    <a:pt x="1" y="33"/>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17">
              <a:extLst>
                <a:ext uri="{FF2B5EF4-FFF2-40B4-BE49-F238E27FC236}">
                  <a16:creationId xmlns:a16="http://schemas.microsoft.com/office/drawing/2014/main" id="{CECB16F7-C3B5-2044-B67D-EB4205961771}"/>
                </a:ext>
              </a:extLst>
            </p:cNvPr>
            <p:cNvSpPr>
              <a:spLocks/>
            </p:cNvSpPr>
            <p:nvPr userDrawn="1"/>
          </p:nvSpPr>
          <p:spPr bwMode="auto">
            <a:xfrm>
              <a:off x="1581150" y="2051051"/>
              <a:ext cx="47625" cy="87313"/>
            </a:xfrm>
            <a:custGeom>
              <a:avLst/>
              <a:gdLst>
                <a:gd name="T0" fmla="*/ 11 w 11"/>
                <a:gd name="T1" fmla="*/ 20 h 20"/>
                <a:gd name="T2" fmla="*/ 6 w 11"/>
                <a:gd name="T3" fmla="*/ 2 h 20"/>
                <a:gd name="T4" fmla="*/ 6 w 11"/>
                <a:gd name="T5" fmla="*/ 1 h 20"/>
                <a:gd name="T6" fmla="*/ 5 w 11"/>
                <a:gd name="T7" fmla="*/ 0 h 20"/>
                <a:gd name="T8" fmla="*/ 3 w 11"/>
                <a:gd name="T9" fmla="*/ 1 h 20"/>
                <a:gd name="T10" fmla="*/ 0 w 11"/>
                <a:gd name="T11" fmla="*/ 8 h 20"/>
                <a:gd name="T12" fmla="*/ 0 w 11"/>
                <a:gd name="T13" fmla="*/ 9 h 20"/>
                <a:gd name="T14" fmla="*/ 11 w 11"/>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0">
                  <a:moveTo>
                    <a:pt x="11" y="20"/>
                  </a:moveTo>
                  <a:cubicBezTo>
                    <a:pt x="11" y="20"/>
                    <a:pt x="6" y="12"/>
                    <a:pt x="6" y="2"/>
                  </a:cubicBezTo>
                  <a:cubicBezTo>
                    <a:pt x="6" y="1"/>
                    <a:pt x="6" y="1"/>
                    <a:pt x="6" y="1"/>
                  </a:cubicBezTo>
                  <a:cubicBezTo>
                    <a:pt x="6" y="1"/>
                    <a:pt x="5" y="0"/>
                    <a:pt x="5" y="0"/>
                  </a:cubicBezTo>
                  <a:cubicBezTo>
                    <a:pt x="4" y="0"/>
                    <a:pt x="4" y="0"/>
                    <a:pt x="3" y="1"/>
                  </a:cubicBezTo>
                  <a:cubicBezTo>
                    <a:pt x="2" y="3"/>
                    <a:pt x="0" y="8"/>
                    <a:pt x="0" y="8"/>
                  </a:cubicBezTo>
                  <a:cubicBezTo>
                    <a:pt x="0" y="8"/>
                    <a:pt x="0" y="9"/>
                    <a:pt x="0" y="9"/>
                  </a:cubicBezTo>
                  <a:cubicBezTo>
                    <a:pt x="2" y="14"/>
                    <a:pt x="11" y="20"/>
                    <a:pt x="11" y="2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18">
              <a:extLst>
                <a:ext uri="{FF2B5EF4-FFF2-40B4-BE49-F238E27FC236}">
                  <a16:creationId xmlns:a16="http://schemas.microsoft.com/office/drawing/2014/main" id="{10049AAD-D945-B840-935B-9F51D07A6D81}"/>
                </a:ext>
              </a:extLst>
            </p:cNvPr>
            <p:cNvSpPr>
              <a:spLocks/>
            </p:cNvSpPr>
            <p:nvPr userDrawn="1"/>
          </p:nvSpPr>
          <p:spPr bwMode="auto">
            <a:xfrm>
              <a:off x="1573213" y="2185988"/>
              <a:ext cx="50800" cy="84138"/>
            </a:xfrm>
            <a:custGeom>
              <a:avLst/>
              <a:gdLst>
                <a:gd name="T0" fmla="*/ 1 w 12"/>
                <a:gd name="T1" fmla="*/ 9 h 19"/>
                <a:gd name="T2" fmla="*/ 0 w 12"/>
                <a:gd name="T3" fmla="*/ 10 h 19"/>
                <a:gd name="T4" fmla="*/ 2 w 12"/>
                <a:gd name="T5" fmla="*/ 18 h 19"/>
                <a:gd name="T6" fmla="*/ 4 w 12"/>
                <a:gd name="T7" fmla="*/ 18 h 19"/>
                <a:gd name="T8" fmla="*/ 5 w 12"/>
                <a:gd name="T9" fmla="*/ 16 h 19"/>
                <a:gd name="T10" fmla="*/ 12 w 12"/>
                <a:gd name="T11" fmla="*/ 0 h 19"/>
                <a:gd name="T12" fmla="*/ 1 w 12"/>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2" h="19">
                  <a:moveTo>
                    <a:pt x="1" y="9"/>
                  </a:moveTo>
                  <a:cubicBezTo>
                    <a:pt x="0" y="9"/>
                    <a:pt x="0" y="9"/>
                    <a:pt x="0" y="10"/>
                  </a:cubicBezTo>
                  <a:cubicBezTo>
                    <a:pt x="1" y="10"/>
                    <a:pt x="1" y="15"/>
                    <a:pt x="2" y="18"/>
                  </a:cubicBezTo>
                  <a:cubicBezTo>
                    <a:pt x="3" y="19"/>
                    <a:pt x="4" y="18"/>
                    <a:pt x="4" y="18"/>
                  </a:cubicBezTo>
                  <a:cubicBezTo>
                    <a:pt x="5" y="18"/>
                    <a:pt x="5" y="17"/>
                    <a:pt x="5" y="16"/>
                  </a:cubicBezTo>
                  <a:cubicBezTo>
                    <a:pt x="7" y="9"/>
                    <a:pt x="12" y="0"/>
                    <a:pt x="12" y="0"/>
                  </a:cubicBezTo>
                  <a:cubicBezTo>
                    <a:pt x="12" y="0"/>
                    <a:pt x="4" y="4"/>
                    <a:pt x="1" y="9"/>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19">
              <a:extLst>
                <a:ext uri="{FF2B5EF4-FFF2-40B4-BE49-F238E27FC236}">
                  <a16:creationId xmlns:a16="http://schemas.microsoft.com/office/drawing/2014/main" id="{76BE8E07-F839-114C-9AE6-1E5D6B3AFA1B}"/>
                </a:ext>
              </a:extLst>
            </p:cNvPr>
            <p:cNvSpPr>
              <a:spLocks/>
            </p:cNvSpPr>
            <p:nvPr userDrawn="1"/>
          </p:nvSpPr>
          <p:spPr bwMode="auto">
            <a:xfrm>
              <a:off x="1633538" y="2185988"/>
              <a:ext cx="96837" cy="166688"/>
            </a:xfrm>
            <a:custGeom>
              <a:avLst/>
              <a:gdLst>
                <a:gd name="T0" fmla="*/ 20 w 23"/>
                <a:gd name="T1" fmla="*/ 32 h 38"/>
                <a:gd name="T2" fmla="*/ 19 w 23"/>
                <a:gd name="T3" fmla="*/ 31 h 38"/>
                <a:gd name="T4" fmla="*/ 19 w 23"/>
                <a:gd name="T5" fmla="*/ 31 h 38"/>
                <a:gd name="T6" fmla="*/ 3 w 23"/>
                <a:gd name="T7" fmla="*/ 0 h 38"/>
                <a:gd name="T8" fmla="*/ 12 w 23"/>
                <a:gd name="T9" fmla="*/ 38 h 38"/>
                <a:gd name="T10" fmla="*/ 12 w 23"/>
                <a:gd name="T11" fmla="*/ 38 h 38"/>
                <a:gd name="T12" fmla="*/ 12 w 23"/>
                <a:gd name="T13" fmla="*/ 38 h 38"/>
                <a:gd name="T14" fmla="*/ 13 w 23"/>
                <a:gd name="T15" fmla="*/ 38 h 38"/>
                <a:gd name="T16" fmla="*/ 22 w 23"/>
                <a:gd name="T17" fmla="*/ 36 h 38"/>
                <a:gd name="T18" fmla="*/ 22 w 23"/>
                <a:gd name="T19" fmla="*/ 36 h 38"/>
                <a:gd name="T20" fmla="*/ 23 w 23"/>
                <a:gd name="T21" fmla="*/ 36 h 38"/>
                <a:gd name="T22" fmla="*/ 23 w 23"/>
                <a:gd name="T23" fmla="*/ 34 h 38"/>
                <a:gd name="T24" fmla="*/ 20 w 23"/>
                <a:gd name="T25"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8">
                  <a:moveTo>
                    <a:pt x="20" y="32"/>
                  </a:moveTo>
                  <a:cubicBezTo>
                    <a:pt x="19" y="31"/>
                    <a:pt x="19" y="31"/>
                    <a:pt x="19" y="31"/>
                  </a:cubicBezTo>
                  <a:cubicBezTo>
                    <a:pt x="19" y="31"/>
                    <a:pt x="19" y="31"/>
                    <a:pt x="19" y="31"/>
                  </a:cubicBezTo>
                  <a:cubicBezTo>
                    <a:pt x="5" y="16"/>
                    <a:pt x="3" y="0"/>
                    <a:pt x="3" y="0"/>
                  </a:cubicBezTo>
                  <a:cubicBezTo>
                    <a:pt x="3" y="0"/>
                    <a:pt x="0" y="24"/>
                    <a:pt x="12" y="38"/>
                  </a:cubicBezTo>
                  <a:cubicBezTo>
                    <a:pt x="12" y="38"/>
                    <a:pt x="12" y="38"/>
                    <a:pt x="12" y="38"/>
                  </a:cubicBezTo>
                  <a:cubicBezTo>
                    <a:pt x="12" y="38"/>
                    <a:pt x="12" y="38"/>
                    <a:pt x="12" y="38"/>
                  </a:cubicBezTo>
                  <a:cubicBezTo>
                    <a:pt x="13" y="38"/>
                    <a:pt x="13" y="38"/>
                    <a:pt x="13" y="38"/>
                  </a:cubicBezTo>
                  <a:cubicBezTo>
                    <a:pt x="22" y="36"/>
                    <a:pt x="22" y="36"/>
                    <a:pt x="22" y="36"/>
                  </a:cubicBezTo>
                  <a:cubicBezTo>
                    <a:pt x="22" y="36"/>
                    <a:pt x="22" y="36"/>
                    <a:pt x="22" y="36"/>
                  </a:cubicBezTo>
                  <a:cubicBezTo>
                    <a:pt x="23" y="36"/>
                    <a:pt x="23" y="36"/>
                    <a:pt x="23" y="36"/>
                  </a:cubicBezTo>
                  <a:cubicBezTo>
                    <a:pt x="23" y="35"/>
                    <a:pt x="23" y="35"/>
                    <a:pt x="23" y="34"/>
                  </a:cubicBezTo>
                  <a:cubicBezTo>
                    <a:pt x="22" y="34"/>
                    <a:pt x="21" y="33"/>
                    <a:pt x="20" y="32"/>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 name="Freeform 20">
              <a:extLst>
                <a:ext uri="{FF2B5EF4-FFF2-40B4-BE49-F238E27FC236}">
                  <a16:creationId xmlns:a16="http://schemas.microsoft.com/office/drawing/2014/main" id="{7083E976-D476-A340-A4FE-E095D2D4228D}"/>
                </a:ext>
              </a:extLst>
            </p:cNvPr>
            <p:cNvSpPr>
              <a:spLocks/>
            </p:cNvSpPr>
            <p:nvPr userDrawn="1"/>
          </p:nvSpPr>
          <p:spPr bwMode="auto">
            <a:xfrm>
              <a:off x="1555751" y="2138363"/>
              <a:ext cx="63500" cy="39688"/>
            </a:xfrm>
            <a:custGeom>
              <a:avLst/>
              <a:gdLst>
                <a:gd name="T0" fmla="*/ 15 w 15"/>
                <a:gd name="T1" fmla="*/ 5 h 9"/>
                <a:gd name="T2" fmla="*/ 11 w 15"/>
                <a:gd name="T3" fmla="*/ 4 h 9"/>
                <a:gd name="T4" fmla="*/ 4 w 15"/>
                <a:gd name="T5" fmla="*/ 1 h 9"/>
                <a:gd name="T6" fmla="*/ 3 w 15"/>
                <a:gd name="T7" fmla="*/ 0 h 9"/>
                <a:gd name="T8" fmla="*/ 2 w 15"/>
                <a:gd name="T9" fmla="*/ 0 h 9"/>
                <a:gd name="T10" fmla="*/ 2 w 15"/>
                <a:gd name="T11" fmla="*/ 0 h 9"/>
                <a:gd name="T12" fmla="*/ 1 w 15"/>
                <a:gd name="T13" fmla="*/ 1 h 9"/>
                <a:gd name="T14" fmla="*/ 0 w 15"/>
                <a:gd name="T15" fmla="*/ 8 h 9"/>
                <a:gd name="T16" fmla="*/ 1 w 15"/>
                <a:gd name="T17" fmla="*/ 8 h 9"/>
                <a:gd name="T18" fmla="*/ 1 w 15"/>
                <a:gd name="T19" fmla="*/ 9 h 9"/>
                <a:gd name="T20" fmla="*/ 2 w 15"/>
                <a:gd name="T21" fmla="*/ 9 h 9"/>
                <a:gd name="T22" fmla="*/ 12 w 15"/>
                <a:gd name="T23" fmla="*/ 6 h 9"/>
                <a:gd name="T24" fmla="*/ 15 w 15"/>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15" y="5"/>
                  </a:moveTo>
                  <a:cubicBezTo>
                    <a:pt x="11" y="4"/>
                    <a:pt x="11" y="4"/>
                    <a:pt x="11" y="4"/>
                  </a:cubicBezTo>
                  <a:cubicBezTo>
                    <a:pt x="10" y="4"/>
                    <a:pt x="6" y="2"/>
                    <a:pt x="4" y="1"/>
                  </a:cubicBezTo>
                  <a:cubicBezTo>
                    <a:pt x="4" y="1"/>
                    <a:pt x="4" y="0"/>
                    <a:pt x="3" y="0"/>
                  </a:cubicBezTo>
                  <a:cubicBezTo>
                    <a:pt x="3" y="0"/>
                    <a:pt x="3" y="0"/>
                    <a:pt x="2" y="0"/>
                  </a:cubicBezTo>
                  <a:cubicBezTo>
                    <a:pt x="2" y="0"/>
                    <a:pt x="2" y="0"/>
                    <a:pt x="2" y="0"/>
                  </a:cubicBezTo>
                  <a:cubicBezTo>
                    <a:pt x="2" y="0"/>
                    <a:pt x="1" y="1"/>
                    <a:pt x="1" y="1"/>
                  </a:cubicBezTo>
                  <a:cubicBezTo>
                    <a:pt x="1" y="2"/>
                    <a:pt x="0" y="7"/>
                    <a:pt x="0" y="8"/>
                  </a:cubicBezTo>
                  <a:cubicBezTo>
                    <a:pt x="0" y="8"/>
                    <a:pt x="1" y="8"/>
                    <a:pt x="1" y="8"/>
                  </a:cubicBezTo>
                  <a:cubicBezTo>
                    <a:pt x="1" y="9"/>
                    <a:pt x="1" y="9"/>
                    <a:pt x="1" y="9"/>
                  </a:cubicBezTo>
                  <a:cubicBezTo>
                    <a:pt x="2" y="9"/>
                    <a:pt x="2" y="9"/>
                    <a:pt x="2" y="9"/>
                  </a:cubicBezTo>
                  <a:cubicBezTo>
                    <a:pt x="4" y="8"/>
                    <a:pt x="9" y="7"/>
                    <a:pt x="12" y="6"/>
                  </a:cubicBezTo>
                  <a:lnTo>
                    <a:pt x="15" y="5"/>
                  </a:lnTo>
                  <a:close/>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6" name="Rettangolo 37">
            <a:extLst>
              <a:ext uri="{FF2B5EF4-FFF2-40B4-BE49-F238E27FC236}">
                <a16:creationId xmlns:a16="http://schemas.microsoft.com/office/drawing/2014/main" id="{0CF0A5E9-C07D-5440-8AA7-AE52F4E58628}"/>
              </a:ext>
            </a:extLst>
          </p:cNvPr>
          <p:cNvSpPr/>
          <p:nvPr/>
        </p:nvSpPr>
        <p:spPr>
          <a:xfrm>
            <a:off x="456042" y="6500844"/>
            <a:ext cx="3324996" cy="184666"/>
          </a:xfrm>
          <a:prstGeom prst="rect">
            <a:avLst/>
          </a:prstGeom>
        </p:spPr>
        <p:txBody>
          <a:bodyPr wrap="square">
            <a:spAutoFit/>
          </a:bodyPr>
          <a:lstStyle/>
          <a:p>
            <a:r>
              <a:rPr lang="en-US" sz="600" noProof="0" dirty="0">
                <a:solidFill>
                  <a:srgbClr val="5B6770"/>
                </a:solidFill>
              </a:rPr>
              <a:t>© 2020 Leonardo/Selex ES Inc. </a:t>
            </a:r>
          </a:p>
        </p:txBody>
      </p:sp>
      <p:sp>
        <p:nvSpPr>
          <p:cNvPr id="17" name="Rettangolo 36">
            <a:extLst>
              <a:ext uri="{FF2B5EF4-FFF2-40B4-BE49-F238E27FC236}">
                <a16:creationId xmlns:a16="http://schemas.microsoft.com/office/drawing/2014/main" id="{F87B59DA-1927-F44D-912E-BBB31B5E91A7}"/>
              </a:ext>
            </a:extLst>
          </p:cNvPr>
          <p:cNvSpPr/>
          <p:nvPr/>
        </p:nvSpPr>
        <p:spPr>
          <a:xfrm>
            <a:off x="539552" y="419162"/>
            <a:ext cx="198000" cy="45719"/>
          </a:xfrm>
          <a:prstGeom prst="rect">
            <a:avLst/>
          </a:prstGeom>
          <a:solidFill>
            <a:srgbClr val="EA0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cxnSp>
        <p:nvCxnSpPr>
          <p:cNvPr id="18" name="Connettore diritto 38">
            <a:extLst>
              <a:ext uri="{FF2B5EF4-FFF2-40B4-BE49-F238E27FC236}">
                <a16:creationId xmlns:a16="http://schemas.microsoft.com/office/drawing/2014/main" id="{DA806DA1-58C3-4B47-86C8-C50DEDDF4ADF}"/>
              </a:ext>
            </a:extLst>
          </p:cNvPr>
          <p:cNvCxnSpPr/>
          <p:nvPr/>
        </p:nvCxnSpPr>
        <p:spPr>
          <a:xfrm flipV="1">
            <a:off x="8269147" y="6602083"/>
            <a:ext cx="477107" cy="274203"/>
          </a:xfrm>
          <a:prstGeom prst="line">
            <a:avLst/>
          </a:prstGeom>
          <a:ln w="19050">
            <a:solidFill>
              <a:srgbClr val="EA002A"/>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C2321A5-96FA-6247-A709-E004FCA57DAC}"/>
              </a:ext>
            </a:extLst>
          </p:cNvPr>
          <p:cNvSpPr txBox="1"/>
          <p:nvPr/>
        </p:nvSpPr>
        <p:spPr>
          <a:xfrm>
            <a:off x="539552" y="546638"/>
            <a:ext cx="8188540" cy="369332"/>
          </a:xfrm>
          <a:prstGeom prst="rect">
            <a:avLst/>
          </a:prstGeom>
          <a:noFill/>
        </p:spPr>
        <p:txBody>
          <a:bodyPr wrap="square">
            <a:spAutoFit/>
          </a:bodyPr>
          <a:lstStyle/>
          <a:p>
            <a:r>
              <a:rPr lang="en-US" dirty="0">
                <a:solidFill>
                  <a:srgbClr val="EA002A"/>
                </a:solidFill>
              </a:rPr>
              <a:t>HOW DOES RIWS WORK</a:t>
            </a:r>
            <a:endParaRPr lang="en-US" sz="1800" dirty="0">
              <a:solidFill>
                <a:srgbClr val="EA002A"/>
              </a:solidFill>
            </a:endParaRPr>
          </a:p>
        </p:txBody>
      </p:sp>
      <p:sp>
        <p:nvSpPr>
          <p:cNvPr id="20" name="TextBox 19">
            <a:extLst>
              <a:ext uri="{FF2B5EF4-FFF2-40B4-BE49-F238E27FC236}">
                <a16:creationId xmlns:a16="http://schemas.microsoft.com/office/drawing/2014/main" id="{BE57EF86-B47C-164A-B5B2-3478834FDECE}"/>
              </a:ext>
            </a:extLst>
          </p:cNvPr>
          <p:cNvSpPr txBox="1"/>
          <p:nvPr/>
        </p:nvSpPr>
        <p:spPr>
          <a:xfrm>
            <a:off x="611125" y="1117748"/>
            <a:ext cx="5480168" cy="2031325"/>
          </a:xfrm>
          <a:prstGeom prst="rect">
            <a:avLst/>
          </a:prstGeom>
          <a:noFill/>
        </p:spPr>
        <p:txBody>
          <a:bodyPr wrap="square" rtlCol="0">
            <a:spAutoFit/>
          </a:bodyPr>
          <a:lstStyle/>
          <a:p>
            <a:r>
              <a:rPr lang="en-US" dirty="0"/>
              <a:t>RIWS works by using the location, speed and direction of travel of the vehicle, from the GPS (at a rate of 5-10 times per second), and creating a safety area ahead of the vehicle that is based on the FAA RIWS AC. </a:t>
            </a:r>
          </a:p>
          <a:p>
            <a:endParaRPr lang="en-US" dirty="0"/>
          </a:p>
          <a:p>
            <a:r>
              <a:rPr lang="en-US" dirty="0"/>
              <a:t>This safety area is then used to determine if the vehicle is approaching a hazard area from the airport map. </a:t>
            </a:r>
          </a:p>
        </p:txBody>
      </p:sp>
      <p:sp>
        <p:nvSpPr>
          <p:cNvPr id="22" name="TextBox 21">
            <a:extLst>
              <a:ext uri="{FF2B5EF4-FFF2-40B4-BE49-F238E27FC236}">
                <a16:creationId xmlns:a16="http://schemas.microsoft.com/office/drawing/2014/main" id="{99B3A5B0-16D1-674C-BC6C-B5A5D17CB590}"/>
              </a:ext>
            </a:extLst>
          </p:cNvPr>
          <p:cNvSpPr txBox="1"/>
          <p:nvPr/>
        </p:nvSpPr>
        <p:spPr>
          <a:xfrm>
            <a:off x="1439500" y="2759511"/>
            <a:ext cx="590226" cy="253916"/>
          </a:xfrm>
          <a:prstGeom prst="rect">
            <a:avLst/>
          </a:prstGeom>
          <a:noFill/>
        </p:spPr>
        <p:txBody>
          <a:bodyPr wrap="square" rtlCol="0">
            <a:spAutoFit/>
          </a:bodyPr>
          <a:lstStyle/>
          <a:p>
            <a:r>
              <a:rPr lang="en-US" sz="1050" dirty="0">
                <a:solidFill>
                  <a:schemeClr val="bg1"/>
                </a:solidFill>
              </a:rPr>
              <a:t>30MPH</a:t>
            </a:r>
          </a:p>
        </p:txBody>
      </p:sp>
      <p:sp>
        <p:nvSpPr>
          <p:cNvPr id="23" name="TextBox 22">
            <a:extLst>
              <a:ext uri="{FF2B5EF4-FFF2-40B4-BE49-F238E27FC236}">
                <a16:creationId xmlns:a16="http://schemas.microsoft.com/office/drawing/2014/main" id="{C07522AC-E262-B94D-B9F2-1E1C0B8B8785}"/>
              </a:ext>
            </a:extLst>
          </p:cNvPr>
          <p:cNvSpPr txBox="1"/>
          <p:nvPr/>
        </p:nvSpPr>
        <p:spPr>
          <a:xfrm>
            <a:off x="1748191" y="1884231"/>
            <a:ext cx="590226" cy="253916"/>
          </a:xfrm>
          <a:prstGeom prst="rect">
            <a:avLst/>
          </a:prstGeom>
          <a:noFill/>
        </p:spPr>
        <p:txBody>
          <a:bodyPr wrap="none" rtlCol="0">
            <a:spAutoFit/>
          </a:bodyPr>
          <a:lstStyle/>
          <a:p>
            <a:r>
              <a:rPr lang="en-US" sz="1050" dirty="0">
                <a:solidFill>
                  <a:schemeClr val="bg1"/>
                </a:solidFill>
              </a:rPr>
              <a:t>45MPH</a:t>
            </a:r>
          </a:p>
        </p:txBody>
      </p:sp>
      <p:pic>
        <p:nvPicPr>
          <p:cNvPr id="30" name="Picture 29" descr="A picture containing text&#10;&#10;Description automatically generated">
            <a:extLst>
              <a:ext uri="{FF2B5EF4-FFF2-40B4-BE49-F238E27FC236}">
                <a16:creationId xmlns:a16="http://schemas.microsoft.com/office/drawing/2014/main" id="{60B9D808-E35D-DE4E-8374-87F85963E257}"/>
              </a:ext>
            </a:extLst>
          </p:cNvPr>
          <p:cNvPicPr>
            <a:picLocks noChangeAspect="1"/>
          </p:cNvPicPr>
          <p:nvPr/>
        </p:nvPicPr>
        <p:blipFill>
          <a:blip r:embed="rId3">
            <a:duotone>
              <a:schemeClr val="accent6">
                <a:shade val="45000"/>
                <a:satMod val="135000"/>
              </a:schemeClr>
              <a:prstClr val="white"/>
            </a:duotone>
          </a:blip>
          <a:stretch>
            <a:fillRect/>
          </a:stretch>
        </p:blipFill>
        <p:spPr>
          <a:xfrm rot="5400000">
            <a:off x="4519727" y="4582555"/>
            <a:ext cx="584200" cy="1168400"/>
          </a:xfrm>
          <a:prstGeom prst="rect">
            <a:avLst/>
          </a:prstGeom>
        </p:spPr>
      </p:pic>
      <p:pic>
        <p:nvPicPr>
          <p:cNvPr id="32" name="Picture 31" descr="A picture containing text&#10;&#10;Description automatically generated">
            <a:extLst>
              <a:ext uri="{FF2B5EF4-FFF2-40B4-BE49-F238E27FC236}">
                <a16:creationId xmlns:a16="http://schemas.microsoft.com/office/drawing/2014/main" id="{E6A25686-4171-704B-B7D8-108011D568C8}"/>
              </a:ext>
            </a:extLst>
          </p:cNvPr>
          <p:cNvPicPr>
            <a:picLocks noChangeAspect="1"/>
          </p:cNvPicPr>
          <p:nvPr/>
        </p:nvPicPr>
        <p:blipFill>
          <a:blip r:embed="rId3">
            <a:duotone>
              <a:schemeClr val="accent6">
                <a:shade val="45000"/>
                <a:satMod val="135000"/>
              </a:schemeClr>
              <a:prstClr val="white"/>
            </a:duotone>
          </a:blip>
          <a:stretch>
            <a:fillRect/>
          </a:stretch>
        </p:blipFill>
        <p:spPr>
          <a:xfrm rot="5400000">
            <a:off x="1251566" y="4582555"/>
            <a:ext cx="584200" cy="1168400"/>
          </a:xfrm>
          <a:prstGeom prst="rect">
            <a:avLst/>
          </a:prstGeom>
        </p:spPr>
      </p:pic>
      <p:sp>
        <p:nvSpPr>
          <p:cNvPr id="26" name="Triangle 18">
            <a:extLst>
              <a:ext uri="{FF2B5EF4-FFF2-40B4-BE49-F238E27FC236}">
                <a16:creationId xmlns:a16="http://schemas.microsoft.com/office/drawing/2014/main" id="{DB9FEAD9-7463-0F4D-8985-FECD2D82F55E}"/>
              </a:ext>
            </a:extLst>
          </p:cNvPr>
          <p:cNvSpPr/>
          <p:nvPr/>
        </p:nvSpPr>
        <p:spPr>
          <a:xfrm rot="16200000">
            <a:off x="2454806" y="4559478"/>
            <a:ext cx="448149" cy="1240057"/>
          </a:xfrm>
          <a:custGeom>
            <a:avLst/>
            <a:gdLst>
              <a:gd name="connsiteX0" fmla="*/ 0 w 539627"/>
              <a:gd name="connsiteY0" fmla="*/ 427595 h 427595"/>
              <a:gd name="connsiteX1" fmla="*/ 269814 w 539627"/>
              <a:gd name="connsiteY1" fmla="*/ 0 h 427595"/>
              <a:gd name="connsiteX2" fmla="*/ 539627 w 539627"/>
              <a:gd name="connsiteY2" fmla="*/ 427595 h 427595"/>
              <a:gd name="connsiteX3" fmla="*/ 0 w 539627"/>
              <a:gd name="connsiteY3" fmla="*/ 427595 h 427595"/>
              <a:gd name="connsiteX0" fmla="*/ 0 w 539627"/>
              <a:gd name="connsiteY0" fmla="*/ 427595 h 427595"/>
              <a:gd name="connsiteX1" fmla="*/ 269814 w 539627"/>
              <a:gd name="connsiteY1" fmla="*/ 0 h 427595"/>
              <a:gd name="connsiteX2" fmla="*/ 539627 w 539627"/>
              <a:gd name="connsiteY2" fmla="*/ 427595 h 427595"/>
              <a:gd name="connsiteX3" fmla="*/ 124497 w 539627"/>
              <a:gd name="connsiteY3" fmla="*/ 420105 h 427595"/>
              <a:gd name="connsiteX4" fmla="*/ 0 w 539627"/>
              <a:gd name="connsiteY4" fmla="*/ 427595 h 427595"/>
              <a:gd name="connsiteX0" fmla="*/ 0 w 539627"/>
              <a:gd name="connsiteY0" fmla="*/ 427595 h 1412566"/>
              <a:gd name="connsiteX1" fmla="*/ 269814 w 539627"/>
              <a:gd name="connsiteY1" fmla="*/ 0 h 1412566"/>
              <a:gd name="connsiteX2" fmla="*/ 539627 w 539627"/>
              <a:gd name="connsiteY2" fmla="*/ 427595 h 1412566"/>
              <a:gd name="connsiteX3" fmla="*/ 1900 w 539627"/>
              <a:gd name="connsiteY3" fmla="*/ 1412566 h 1412566"/>
              <a:gd name="connsiteX4" fmla="*/ 0 w 539627"/>
              <a:gd name="connsiteY4" fmla="*/ 427595 h 1412566"/>
              <a:gd name="connsiteX0" fmla="*/ 0 w 539627"/>
              <a:gd name="connsiteY0" fmla="*/ 427595 h 1412566"/>
              <a:gd name="connsiteX1" fmla="*/ 269814 w 539627"/>
              <a:gd name="connsiteY1" fmla="*/ 0 h 1412566"/>
              <a:gd name="connsiteX2" fmla="*/ 539627 w 539627"/>
              <a:gd name="connsiteY2" fmla="*/ 427595 h 1412566"/>
              <a:gd name="connsiteX3" fmla="*/ 466581 w 539627"/>
              <a:gd name="connsiteY3" fmla="*/ 543770 h 1412566"/>
              <a:gd name="connsiteX4" fmla="*/ 1900 w 539627"/>
              <a:gd name="connsiteY4" fmla="*/ 1412566 h 1412566"/>
              <a:gd name="connsiteX5" fmla="*/ 0 w 539627"/>
              <a:gd name="connsiteY5" fmla="*/ 427595 h 1412566"/>
              <a:gd name="connsiteX0" fmla="*/ 0 w 657416"/>
              <a:gd name="connsiteY0" fmla="*/ 427595 h 1412566"/>
              <a:gd name="connsiteX1" fmla="*/ 269814 w 657416"/>
              <a:gd name="connsiteY1" fmla="*/ 0 h 1412566"/>
              <a:gd name="connsiteX2" fmla="*/ 539627 w 657416"/>
              <a:gd name="connsiteY2" fmla="*/ 427595 h 1412566"/>
              <a:gd name="connsiteX3" fmla="*/ 657416 w 657416"/>
              <a:gd name="connsiteY3" fmla="*/ 1325860 h 1412566"/>
              <a:gd name="connsiteX4" fmla="*/ 1900 w 657416"/>
              <a:gd name="connsiteY4" fmla="*/ 1412566 h 1412566"/>
              <a:gd name="connsiteX5" fmla="*/ 0 w 657416"/>
              <a:gd name="connsiteY5" fmla="*/ 427595 h 1412566"/>
              <a:gd name="connsiteX0" fmla="*/ 0 w 657416"/>
              <a:gd name="connsiteY0" fmla="*/ 427595 h 1414280"/>
              <a:gd name="connsiteX1" fmla="*/ 269814 w 657416"/>
              <a:gd name="connsiteY1" fmla="*/ 0 h 1414280"/>
              <a:gd name="connsiteX2" fmla="*/ 539627 w 657416"/>
              <a:gd name="connsiteY2" fmla="*/ 427595 h 1414280"/>
              <a:gd name="connsiteX3" fmla="*/ 657416 w 657416"/>
              <a:gd name="connsiteY3" fmla="*/ 1325860 h 1414280"/>
              <a:gd name="connsiteX4" fmla="*/ 30445 w 657416"/>
              <a:gd name="connsiteY4" fmla="*/ 1414280 h 1414280"/>
              <a:gd name="connsiteX5" fmla="*/ 0 w 657416"/>
              <a:gd name="connsiteY5" fmla="*/ 427595 h 1414280"/>
              <a:gd name="connsiteX0" fmla="*/ 0 w 647825"/>
              <a:gd name="connsiteY0" fmla="*/ 427595 h 1414280"/>
              <a:gd name="connsiteX1" fmla="*/ 269814 w 647825"/>
              <a:gd name="connsiteY1" fmla="*/ 0 h 1414280"/>
              <a:gd name="connsiteX2" fmla="*/ 539627 w 647825"/>
              <a:gd name="connsiteY2" fmla="*/ 427595 h 1414280"/>
              <a:gd name="connsiteX3" fmla="*/ 647825 w 647825"/>
              <a:gd name="connsiteY3" fmla="*/ 1342474 h 1414280"/>
              <a:gd name="connsiteX4" fmla="*/ 30445 w 647825"/>
              <a:gd name="connsiteY4" fmla="*/ 1414280 h 1414280"/>
              <a:gd name="connsiteX5" fmla="*/ 0 w 647825"/>
              <a:gd name="connsiteY5" fmla="*/ 427595 h 1414280"/>
              <a:gd name="connsiteX0" fmla="*/ 0 w 539627"/>
              <a:gd name="connsiteY0" fmla="*/ 427595 h 1414280"/>
              <a:gd name="connsiteX1" fmla="*/ 269814 w 539627"/>
              <a:gd name="connsiteY1" fmla="*/ 0 h 1414280"/>
              <a:gd name="connsiteX2" fmla="*/ 539627 w 539627"/>
              <a:gd name="connsiteY2" fmla="*/ 427595 h 1414280"/>
              <a:gd name="connsiteX3" fmla="*/ 539121 w 539627"/>
              <a:gd name="connsiteY3" fmla="*/ 1361657 h 1414280"/>
              <a:gd name="connsiteX4" fmla="*/ 30445 w 539627"/>
              <a:gd name="connsiteY4" fmla="*/ 1414280 h 1414280"/>
              <a:gd name="connsiteX5" fmla="*/ 0 w 539627"/>
              <a:gd name="connsiteY5" fmla="*/ 427595 h 1414280"/>
              <a:gd name="connsiteX0" fmla="*/ 7953 w 547580"/>
              <a:gd name="connsiteY0" fmla="*/ 427595 h 1361657"/>
              <a:gd name="connsiteX1" fmla="*/ 277767 w 547580"/>
              <a:gd name="connsiteY1" fmla="*/ 0 h 1361657"/>
              <a:gd name="connsiteX2" fmla="*/ 547580 w 547580"/>
              <a:gd name="connsiteY2" fmla="*/ 427595 h 1361657"/>
              <a:gd name="connsiteX3" fmla="*/ 547074 w 547580"/>
              <a:gd name="connsiteY3" fmla="*/ 1361657 h 1361657"/>
              <a:gd name="connsiteX4" fmla="*/ 31 w 547580"/>
              <a:gd name="connsiteY4" fmla="*/ 1356730 h 1361657"/>
              <a:gd name="connsiteX5" fmla="*/ 7953 w 547580"/>
              <a:gd name="connsiteY5" fmla="*/ 427595 h 1361657"/>
              <a:gd name="connsiteX0" fmla="*/ 7953 w 547580"/>
              <a:gd name="connsiteY0" fmla="*/ 427595 h 1361657"/>
              <a:gd name="connsiteX1" fmla="*/ 328922 w 547580"/>
              <a:gd name="connsiteY1" fmla="*/ 0 h 1361657"/>
              <a:gd name="connsiteX2" fmla="*/ 547580 w 547580"/>
              <a:gd name="connsiteY2" fmla="*/ 427595 h 1361657"/>
              <a:gd name="connsiteX3" fmla="*/ 547074 w 547580"/>
              <a:gd name="connsiteY3" fmla="*/ 1361657 h 1361657"/>
              <a:gd name="connsiteX4" fmla="*/ 31 w 547580"/>
              <a:gd name="connsiteY4" fmla="*/ 1356730 h 1361657"/>
              <a:gd name="connsiteX5" fmla="*/ 7953 w 547580"/>
              <a:gd name="connsiteY5" fmla="*/ 427595 h 1361657"/>
              <a:gd name="connsiteX0" fmla="*/ 7953 w 547580"/>
              <a:gd name="connsiteY0" fmla="*/ 421201 h 1355263"/>
              <a:gd name="connsiteX1" fmla="*/ 290555 w 547580"/>
              <a:gd name="connsiteY1" fmla="*/ 0 h 1355263"/>
              <a:gd name="connsiteX2" fmla="*/ 547580 w 547580"/>
              <a:gd name="connsiteY2" fmla="*/ 421201 h 1355263"/>
              <a:gd name="connsiteX3" fmla="*/ 547074 w 547580"/>
              <a:gd name="connsiteY3" fmla="*/ 1355263 h 1355263"/>
              <a:gd name="connsiteX4" fmla="*/ 31 w 547580"/>
              <a:gd name="connsiteY4" fmla="*/ 1350336 h 1355263"/>
              <a:gd name="connsiteX5" fmla="*/ 7953 w 547580"/>
              <a:gd name="connsiteY5" fmla="*/ 421201 h 135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80" h="1355263">
                <a:moveTo>
                  <a:pt x="7953" y="421201"/>
                </a:moveTo>
                <a:lnTo>
                  <a:pt x="290555" y="0"/>
                </a:lnTo>
                <a:lnTo>
                  <a:pt x="547580" y="421201"/>
                </a:lnTo>
                <a:cubicBezTo>
                  <a:pt x="547411" y="732555"/>
                  <a:pt x="547243" y="1043909"/>
                  <a:pt x="547074" y="1355263"/>
                </a:cubicBezTo>
                <a:lnTo>
                  <a:pt x="31" y="1350336"/>
                </a:lnTo>
                <a:cubicBezTo>
                  <a:pt x="-602" y="1022012"/>
                  <a:pt x="8586" y="749525"/>
                  <a:pt x="7953" y="421201"/>
                </a:cubicBezTo>
                <a:close/>
              </a:path>
            </a:pathLst>
          </a:custGeom>
          <a:solidFill>
            <a:schemeClr val="accent3">
              <a:lumMod val="60000"/>
              <a:lumOff val="40000"/>
            </a:schemeClr>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riangle 18">
            <a:extLst>
              <a:ext uri="{FF2B5EF4-FFF2-40B4-BE49-F238E27FC236}">
                <a16:creationId xmlns:a16="http://schemas.microsoft.com/office/drawing/2014/main" id="{CD89332C-225C-5F4B-B7AB-0ECE9790FC0D}"/>
              </a:ext>
            </a:extLst>
          </p:cNvPr>
          <p:cNvSpPr/>
          <p:nvPr/>
        </p:nvSpPr>
        <p:spPr>
          <a:xfrm rot="16200000">
            <a:off x="6127774" y="4153195"/>
            <a:ext cx="447729" cy="2053043"/>
          </a:xfrm>
          <a:custGeom>
            <a:avLst/>
            <a:gdLst>
              <a:gd name="connsiteX0" fmla="*/ 0 w 539627"/>
              <a:gd name="connsiteY0" fmla="*/ 427595 h 427595"/>
              <a:gd name="connsiteX1" fmla="*/ 269814 w 539627"/>
              <a:gd name="connsiteY1" fmla="*/ 0 h 427595"/>
              <a:gd name="connsiteX2" fmla="*/ 539627 w 539627"/>
              <a:gd name="connsiteY2" fmla="*/ 427595 h 427595"/>
              <a:gd name="connsiteX3" fmla="*/ 0 w 539627"/>
              <a:gd name="connsiteY3" fmla="*/ 427595 h 427595"/>
              <a:gd name="connsiteX0" fmla="*/ 0 w 539627"/>
              <a:gd name="connsiteY0" fmla="*/ 427595 h 427595"/>
              <a:gd name="connsiteX1" fmla="*/ 269814 w 539627"/>
              <a:gd name="connsiteY1" fmla="*/ 0 h 427595"/>
              <a:gd name="connsiteX2" fmla="*/ 539627 w 539627"/>
              <a:gd name="connsiteY2" fmla="*/ 427595 h 427595"/>
              <a:gd name="connsiteX3" fmla="*/ 124497 w 539627"/>
              <a:gd name="connsiteY3" fmla="*/ 420105 h 427595"/>
              <a:gd name="connsiteX4" fmla="*/ 0 w 539627"/>
              <a:gd name="connsiteY4" fmla="*/ 427595 h 427595"/>
              <a:gd name="connsiteX0" fmla="*/ 0 w 539627"/>
              <a:gd name="connsiteY0" fmla="*/ 427595 h 1412566"/>
              <a:gd name="connsiteX1" fmla="*/ 269814 w 539627"/>
              <a:gd name="connsiteY1" fmla="*/ 0 h 1412566"/>
              <a:gd name="connsiteX2" fmla="*/ 539627 w 539627"/>
              <a:gd name="connsiteY2" fmla="*/ 427595 h 1412566"/>
              <a:gd name="connsiteX3" fmla="*/ 1900 w 539627"/>
              <a:gd name="connsiteY3" fmla="*/ 1412566 h 1412566"/>
              <a:gd name="connsiteX4" fmla="*/ 0 w 539627"/>
              <a:gd name="connsiteY4" fmla="*/ 427595 h 1412566"/>
              <a:gd name="connsiteX0" fmla="*/ 0 w 539627"/>
              <a:gd name="connsiteY0" fmla="*/ 427595 h 1412566"/>
              <a:gd name="connsiteX1" fmla="*/ 269814 w 539627"/>
              <a:gd name="connsiteY1" fmla="*/ 0 h 1412566"/>
              <a:gd name="connsiteX2" fmla="*/ 539627 w 539627"/>
              <a:gd name="connsiteY2" fmla="*/ 427595 h 1412566"/>
              <a:gd name="connsiteX3" fmla="*/ 466581 w 539627"/>
              <a:gd name="connsiteY3" fmla="*/ 543770 h 1412566"/>
              <a:gd name="connsiteX4" fmla="*/ 1900 w 539627"/>
              <a:gd name="connsiteY4" fmla="*/ 1412566 h 1412566"/>
              <a:gd name="connsiteX5" fmla="*/ 0 w 539627"/>
              <a:gd name="connsiteY5" fmla="*/ 427595 h 1412566"/>
              <a:gd name="connsiteX0" fmla="*/ 0 w 657416"/>
              <a:gd name="connsiteY0" fmla="*/ 427595 h 1412566"/>
              <a:gd name="connsiteX1" fmla="*/ 269814 w 657416"/>
              <a:gd name="connsiteY1" fmla="*/ 0 h 1412566"/>
              <a:gd name="connsiteX2" fmla="*/ 539627 w 657416"/>
              <a:gd name="connsiteY2" fmla="*/ 427595 h 1412566"/>
              <a:gd name="connsiteX3" fmla="*/ 657416 w 657416"/>
              <a:gd name="connsiteY3" fmla="*/ 1325860 h 1412566"/>
              <a:gd name="connsiteX4" fmla="*/ 1900 w 657416"/>
              <a:gd name="connsiteY4" fmla="*/ 1412566 h 1412566"/>
              <a:gd name="connsiteX5" fmla="*/ 0 w 657416"/>
              <a:gd name="connsiteY5" fmla="*/ 427595 h 1412566"/>
              <a:gd name="connsiteX0" fmla="*/ 0 w 657416"/>
              <a:gd name="connsiteY0" fmla="*/ 427595 h 1414280"/>
              <a:gd name="connsiteX1" fmla="*/ 269814 w 657416"/>
              <a:gd name="connsiteY1" fmla="*/ 0 h 1414280"/>
              <a:gd name="connsiteX2" fmla="*/ 539627 w 657416"/>
              <a:gd name="connsiteY2" fmla="*/ 427595 h 1414280"/>
              <a:gd name="connsiteX3" fmla="*/ 657416 w 657416"/>
              <a:gd name="connsiteY3" fmla="*/ 1325860 h 1414280"/>
              <a:gd name="connsiteX4" fmla="*/ 30445 w 657416"/>
              <a:gd name="connsiteY4" fmla="*/ 1414280 h 1414280"/>
              <a:gd name="connsiteX5" fmla="*/ 0 w 657416"/>
              <a:gd name="connsiteY5" fmla="*/ 427595 h 1414280"/>
              <a:gd name="connsiteX0" fmla="*/ 0 w 647825"/>
              <a:gd name="connsiteY0" fmla="*/ 427595 h 1414280"/>
              <a:gd name="connsiteX1" fmla="*/ 269814 w 647825"/>
              <a:gd name="connsiteY1" fmla="*/ 0 h 1414280"/>
              <a:gd name="connsiteX2" fmla="*/ 539627 w 647825"/>
              <a:gd name="connsiteY2" fmla="*/ 427595 h 1414280"/>
              <a:gd name="connsiteX3" fmla="*/ 647825 w 647825"/>
              <a:gd name="connsiteY3" fmla="*/ 1342474 h 1414280"/>
              <a:gd name="connsiteX4" fmla="*/ 30445 w 647825"/>
              <a:gd name="connsiteY4" fmla="*/ 1414280 h 1414280"/>
              <a:gd name="connsiteX5" fmla="*/ 0 w 647825"/>
              <a:gd name="connsiteY5" fmla="*/ 427595 h 1414280"/>
              <a:gd name="connsiteX0" fmla="*/ 0 w 539627"/>
              <a:gd name="connsiteY0" fmla="*/ 427595 h 1414280"/>
              <a:gd name="connsiteX1" fmla="*/ 269814 w 539627"/>
              <a:gd name="connsiteY1" fmla="*/ 0 h 1414280"/>
              <a:gd name="connsiteX2" fmla="*/ 539627 w 539627"/>
              <a:gd name="connsiteY2" fmla="*/ 427595 h 1414280"/>
              <a:gd name="connsiteX3" fmla="*/ 539121 w 539627"/>
              <a:gd name="connsiteY3" fmla="*/ 1361657 h 1414280"/>
              <a:gd name="connsiteX4" fmla="*/ 30445 w 539627"/>
              <a:gd name="connsiteY4" fmla="*/ 1414280 h 1414280"/>
              <a:gd name="connsiteX5" fmla="*/ 0 w 539627"/>
              <a:gd name="connsiteY5" fmla="*/ 427595 h 1414280"/>
              <a:gd name="connsiteX0" fmla="*/ 7953 w 547580"/>
              <a:gd name="connsiteY0" fmla="*/ 427595 h 1361657"/>
              <a:gd name="connsiteX1" fmla="*/ 277767 w 547580"/>
              <a:gd name="connsiteY1" fmla="*/ 0 h 1361657"/>
              <a:gd name="connsiteX2" fmla="*/ 547580 w 547580"/>
              <a:gd name="connsiteY2" fmla="*/ 427595 h 1361657"/>
              <a:gd name="connsiteX3" fmla="*/ 547074 w 547580"/>
              <a:gd name="connsiteY3" fmla="*/ 1361657 h 1361657"/>
              <a:gd name="connsiteX4" fmla="*/ 31 w 547580"/>
              <a:gd name="connsiteY4" fmla="*/ 1356730 h 1361657"/>
              <a:gd name="connsiteX5" fmla="*/ 7953 w 547580"/>
              <a:gd name="connsiteY5" fmla="*/ 427595 h 1361657"/>
              <a:gd name="connsiteX0" fmla="*/ 7953 w 547580"/>
              <a:gd name="connsiteY0" fmla="*/ 427595 h 1361657"/>
              <a:gd name="connsiteX1" fmla="*/ 328922 w 547580"/>
              <a:gd name="connsiteY1" fmla="*/ 0 h 1361657"/>
              <a:gd name="connsiteX2" fmla="*/ 547580 w 547580"/>
              <a:gd name="connsiteY2" fmla="*/ 427595 h 1361657"/>
              <a:gd name="connsiteX3" fmla="*/ 547074 w 547580"/>
              <a:gd name="connsiteY3" fmla="*/ 1361657 h 1361657"/>
              <a:gd name="connsiteX4" fmla="*/ 31 w 547580"/>
              <a:gd name="connsiteY4" fmla="*/ 1356730 h 1361657"/>
              <a:gd name="connsiteX5" fmla="*/ 7953 w 547580"/>
              <a:gd name="connsiteY5" fmla="*/ 427595 h 1361657"/>
              <a:gd name="connsiteX0" fmla="*/ 7953 w 547580"/>
              <a:gd name="connsiteY0" fmla="*/ 421201 h 1355263"/>
              <a:gd name="connsiteX1" fmla="*/ 290555 w 547580"/>
              <a:gd name="connsiteY1" fmla="*/ 0 h 1355263"/>
              <a:gd name="connsiteX2" fmla="*/ 547580 w 547580"/>
              <a:gd name="connsiteY2" fmla="*/ 421201 h 1355263"/>
              <a:gd name="connsiteX3" fmla="*/ 547074 w 547580"/>
              <a:gd name="connsiteY3" fmla="*/ 1355263 h 1355263"/>
              <a:gd name="connsiteX4" fmla="*/ 31 w 547580"/>
              <a:gd name="connsiteY4" fmla="*/ 1350336 h 1355263"/>
              <a:gd name="connsiteX5" fmla="*/ 7953 w 547580"/>
              <a:gd name="connsiteY5" fmla="*/ 421201 h 1355263"/>
              <a:gd name="connsiteX0" fmla="*/ 14223 w 547568"/>
              <a:gd name="connsiteY0" fmla="*/ 262445 h 1355263"/>
              <a:gd name="connsiteX1" fmla="*/ 290543 w 547568"/>
              <a:gd name="connsiteY1" fmla="*/ 0 h 1355263"/>
              <a:gd name="connsiteX2" fmla="*/ 547568 w 547568"/>
              <a:gd name="connsiteY2" fmla="*/ 421201 h 1355263"/>
              <a:gd name="connsiteX3" fmla="*/ 547062 w 547568"/>
              <a:gd name="connsiteY3" fmla="*/ 1355263 h 1355263"/>
              <a:gd name="connsiteX4" fmla="*/ 19 w 547568"/>
              <a:gd name="connsiteY4" fmla="*/ 1350336 h 1355263"/>
              <a:gd name="connsiteX5" fmla="*/ 14223 w 547568"/>
              <a:gd name="connsiteY5" fmla="*/ 262445 h 1355263"/>
              <a:gd name="connsiteX0" fmla="*/ 14223 w 547067"/>
              <a:gd name="connsiteY0" fmla="*/ 262445 h 1355263"/>
              <a:gd name="connsiteX1" fmla="*/ 290543 w 547067"/>
              <a:gd name="connsiteY1" fmla="*/ 0 h 1355263"/>
              <a:gd name="connsiteX2" fmla="*/ 543426 w 547067"/>
              <a:gd name="connsiteY2" fmla="*/ 278208 h 1355263"/>
              <a:gd name="connsiteX3" fmla="*/ 547062 w 547067"/>
              <a:gd name="connsiteY3" fmla="*/ 1355263 h 1355263"/>
              <a:gd name="connsiteX4" fmla="*/ 19 w 547067"/>
              <a:gd name="connsiteY4" fmla="*/ 1350336 h 1355263"/>
              <a:gd name="connsiteX5" fmla="*/ 14223 w 547067"/>
              <a:gd name="connsiteY5" fmla="*/ 262445 h 135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67" h="1355263">
                <a:moveTo>
                  <a:pt x="14223" y="262445"/>
                </a:moveTo>
                <a:lnTo>
                  <a:pt x="290543" y="0"/>
                </a:lnTo>
                <a:lnTo>
                  <a:pt x="543426" y="278208"/>
                </a:lnTo>
                <a:cubicBezTo>
                  <a:pt x="543257" y="589562"/>
                  <a:pt x="547231" y="1043909"/>
                  <a:pt x="547062" y="1355263"/>
                </a:cubicBezTo>
                <a:lnTo>
                  <a:pt x="19" y="1350336"/>
                </a:lnTo>
                <a:cubicBezTo>
                  <a:pt x="-614" y="1022012"/>
                  <a:pt x="14856" y="590769"/>
                  <a:pt x="14223" y="262445"/>
                </a:cubicBezTo>
                <a:close/>
              </a:path>
            </a:pathLst>
          </a:custGeom>
          <a:solidFill>
            <a:schemeClr val="accent3">
              <a:lumMod val="60000"/>
              <a:lumOff val="40000"/>
            </a:schemeClr>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BF8030E-DB30-7346-9AFA-4B6AEBB3EF89}"/>
              </a:ext>
            </a:extLst>
          </p:cNvPr>
          <p:cNvSpPr txBox="1"/>
          <p:nvPr/>
        </p:nvSpPr>
        <p:spPr>
          <a:xfrm>
            <a:off x="1043327" y="4592000"/>
            <a:ext cx="931665" cy="369332"/>
          </a:xfrm>
          <a:prstGeom prst="rect">
            <a:avLst/>
          </a:prstGeom>
          <a:noFill/>
        </p:spPr>
        <p:txBody>
          <a:bodyPr wrap="none" rtlCol="0">
            <a:spAutoFit/>
          </a:bodyPr>
          <a:lstStyle/>
          <a:p>
            <a:r>
              <a:rPr lang="en-US" dirty="0"/>
              <a:t>20 MPH</a:t>
            </a:r>
          </a:p>
        </p:txBody>
      </p:sp>
      <p:sp>
        <p:nvSpPr>
          <p:cNvPr id="35" name="TextBox 34">
            <a:extLst>
              <a:ext uri="{FF2B5EF4-FFF2-40B4-BE49-F238E27FC236}">
                <a16:creationId xmlns:a16="http://schemas.microsoft.com/office/drawing/2014/main" id="{AFF3A45C-6889-6444-AB7E-E44EDF380CA9}"/>
              </a:ext>
            </a:extLst>
          </p:cNvPr>
          <p:cNvSpPr txBox="1"/>
          <p:nvPr/>
        </p:nvSpPr>
        <p:spPr>
          <a:xfrm>
            <a:off x="4297092" y="4592000"/>
            <a:ext cx="931665" cy="369332"/>
          </a:xfrm>
          <a:prstGeom prst="rect">
            <a:avLst/>
          </a:prstGeom>
          <a:noFill/>
        </p:spPr>
        <p:txBody>
          <a:bodyPr wrap="none" rtlCol="0">
            <a:spAutoFit/>
          </a:bodyPr>
          <a:lstStyle/>
          <a:p>
            <a:r>
              <a:rPr lang="en-US" dirty="0"/>
              <a:t>40 MPH</a:t>
            </a:r>
          </a:p>
        </p:txBody>
      </p:sp>
      <p:sp>
        <p:nvSpPr>
          <p:cNvPr id="36" name="TextBox 35">
            <a:extLst>
              <a:ext uri="{FF2B5EF4-FFF2-40B4-BE49-F238E27FC236}">
                <a16:creationId xmlns:a16="http://schemas.microsoft.com/office/drawing/2014/main" id="{EEF64115-C10F-5D43-A756-79B9CE1C57CF}"/>
              </a:ext>
            </a:extLst>
          </p:cNvPr>
          <p:cNvSpPr txBox="1"/>
          <p:nvPr/>
        </p:nvSpPr>
        <p:spPr>
          <a:xfrm>
            <a:off x="2368068" y="4560509"/>
            <a:ext cx="959943" cy="369332"/>
          </a:xfrm>
          <a:prstGeom prst="rect">
            <a:avLst/>
          </a:prstGeom>
          <a:noFill/>
        </p:spPr>
        <p:txBody>
          <a:bodyPr wrap="none" rtlCol="0">
            <a:spAutoFit/>
          </a:bodyPr>
          <a:lstStyle/>
          <a:p>
            <a:r>
              <a:rPr lang="en-US" dirty="0"/>
              <a:t>120 feet</a:t>
            </a:r>
          </a:p>
        </p:txBody>
      </p:sp>
      <p:sp>
        <p:nvSpPr>
          <p:cNvPr id="37" name="TextBox 36">
            <a:extLst>
              <a:ext uri="{FF2B5EF4-FFF2-40B4-BE49-F238E27FC236}">
                <a16:creationId xmlns:a16="http://schemas.microsoft.com/office/drawing/2014/main" id="{97253571-6F84-E84F-AA5D-7B960BE7BE40}"/>
              </a:ext>
            </a:extLst>
          </p:cNvPr>
          <p:cNvSpPr txBox="1"/>
          <p:nvPr/>
        </p:nvSpPr>
        <p:spPr>
          <a:xfrm>
            <a:off x="5621833" y="4560509"/>
            <a:ext cx="959943" cy="369332"/>
          </a:xfrm>
          <a:prstGeom prst="rect">
            <a:avLst/>
          </a:prstGeom>
          <a:noFill/>
        </p:spPr>
        <p:txBody>
          <a:bodyPr wrap="none" rtlCol="0">
            <a:spAutoFit/>
          </a:bodyPr>
          <a:lstStyle/>
          <a:p>
            <a:r>
              <a:rPr lang="en-US" dirty="0"/>
              <a:t>240 feet</a:t>
            </a:r>
          </a:p>
        </p:txBody>
      </p:sp>
    </p:spTree>
    <p:extLst>
      <p:ext uri="{BB962C8B-B14F-4D97-AF65-F5344CB8AC3E}">
        <p14:creationId xmlns:p14="http://schemas.microsoft.com/office/powerpoint/2010/main" val="690249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a:extLst>
              <a:ext uri="{FF2B5EF4-FFF2-40B4-BE49-F238E27FC236}">
                <a16:creationId xmlns:a16="http://schemas.microsoft.com/office/drawing/2014/main" id="{C90CF4AD-06D7-7148-9EA5-9225908369A5}"/>
              </a:ext>
            </a:extLst>
          </p:cNvPr>
          <p:cNvSpPr txBox="1">
            <a:spLocks noChangeArrowheads="1"/>
          </p:cNvSpPr>
          <p:nvPr/>
        </p:nvSpPr>
        <p:spPr bwMode="auto">
          <a:xfrm>
            <a:off x="8442430" y="6524690"/>
            <a:ext cx="285662" cy="123111"/>
          </a:xfrm>
          <a:prstGeom prst="rect">
            <a:avLst/>
          </a:prstGeom>
          <a:noFill/>
          <a:ln>
            <a:noFill/>
          </a:ln>
        </p:spPr>
        <p:txBody>
          <a:bodyPr wrap="square" lIns="0" tIns="0" rIns="0" bIns="0" anchor="b">
            <a:spAutoFit/>
          </a:bodyPr>
          <a:lstStyle/>
          <a:p>
            <a:pPr algn="ctr"/>
            <a:fld id="{E7E4AC88-19C6-40A4-9EF0-FC456228FC9F}" type="slidenum">
              <a:rPr lang="en-US" sz="800" noProof="0" smtClean="0">
                <a:solidFill>
                  <a:srgbClr val="5B6770"/>
                </a:solidFill>
              </a:rPr>
              <a:pPr algn="ctr"/>
              <a:t>9</a:t>
            </a:fld>
            <a:endParaRPr lang="en-US" sz="800" noProof="0" dirty="0">
              <a:solidFill>
                <a:srgbClr val="5B6770"/>
              </a:solidFill>
            </a:endParaRPr>
          </a:p>
        </p:txBody>
      </p:sp>
      <p:cxnSp>
        <p:nvCxnSpPr>
          <p:cNvPr id="6" name="Connettore diritto 27">
            <a:extLst>
              <a:ext uri="{FF2B5EF4-FFF2-40B4-BE49-F238E27FC236}">
                <a16:creationId xmlns:a16="http://schemas.microsoft.com/office/drawing/2014/main" id="{333FA1DC-6B32-5E4F-B321-891975700D9B}"/>
              </a:ext>
            </a:extLst>
          </p:cNvPr>
          <p:cNvCxnSpPr/>
          <p:nvPr/>
        </p:nvCxnSpPr>
        <p:spPr>
          <a:xfrm>
            <a:off x="539552" y="419162"/>
            <a:ext cx="8206702" cy="0"/>
          </a:xfrm>
          <a:prstGeom prst="line">
            <a:avLst/>
          </a:prstGeom>
          <a:ln w="6350">
            <a:solidFill>
              <a:srgbClr val="EA002A"/>
            </a:solidFill>
          </a:ln>
          <a:effectLst/>
        </p:spPr>
        <p:style>
          <a:lnRef idx="2">
            <a:schemeClr val="accent1"/>
          </a:lnRef>
          <a:fillRef idx="0">
            <a:schemeClr val="accent1"/>
          </a:fillRef>
          <a:effectRef idx="1">
            <a:schemeClr val="accent1"/>
          </a:effectRef>
          <a:fontRef idx="minor">
            <a:schemeClr val="tx1"/>
          </a:fontRef>
        </p:style>
      </p:cxnSp>
      <p:grpSp>
        <p:nvGrpSpPr>
          <p:cNvPr id="7" name="Gruppo 25">
            <a:extLst>
              <a:ext uri="{FF2B5EF4-FFF2-40B4-BE49-F238E27FC236}">
                <a16:creationId xmlns:a16="http://schemas.microsoft.com/office/drawing/2014/main" id="{038FF224-1C8D-DE42-BC8F-3701A43EEFED}"/>
              </a:ext>
            </a:extLst>
          </p:cNvPr>
          <p:cNvGrpSpPr/>
          <p:nvPr/>
        </p:nvGrpSpPr>
        <p:grpSpPr>
          <a:xfrm>
            <a:off x="8571630" y="182889"/>
            <a:ext cx="174624" cy="209367"/>
            <a:chOff x="1555751" y="1989138"/>
            <a:chExt cx="303212" cy="363538"/>
          </a:xfrm>
        </p:grpSpPr>
        <p:sp>
          <p:nvSpPr>
            <p:cNvPr id="8" name="Freeform 13">
              <a:extLst>
                <a:ext uri="{FF2B5EF4-FFF2-40B4-BE49-F238E27FC236}">
                  <a16:creationId xmlns:a16="http://schemas.microsoft.com/office/drawing/2014/main" id="{F8E0FDE1-B85C-0842-809B-9ADD81A31176}"/>
                </a:ext>
              </a:extLst>
            </p:cNvPr>
            <p:cNvSpPr>
              <a:spLocks/>
            </p:cNvSpPr>
            <p:nvPr userDrawn="1"/>
          </p:nvSpPr>
          <p:spPr bwMode="auto">
            <a:xfrm>
              <a:off x="1666875" y="2185988"/>
              <a:ext cx="161925" cy="114300"/>
            </a:xfrm>
            <a:custGeom>
              <a:avLst/>
              <a:gdLst>
                <a:gd name="T0" fmla="*/ 37 w 38"/>
                <a:gd name="T1" fmla="*/ 17 h 26"/>
                <a:gd name="T2" fmla="*/ 0 w 38"/>
                <a:gd name="T3" fmla="*/ 0 h 26"/>
                <a:gd name="T4" fmla="*/ 28 w 38"/>
                <a:gd name="T5" fmla="*/ 25 h 26"/>
                <a:gd name="T6" fmla="*/ 29 w 38"/>
                <a:gd name="T7" fmla="*/ 26 h 26"/>
                <a:gd name="T8" fmla="*/ 29 w 38"/>
                <a:gd name="T9" fmla="*/ 26 h 26"/>
                <a:gd name="T10" fmla="*/ 29 w 38"/>
                <a:gd name="T11" fmla="*/ 26 h 26"/>
                <a:gd name="T12" fmla="*/ 30 w 38"/>
                <a:gd name="T13" fmla="*/ 26 h 26"/>
                <a:gd name="T14" fmla="*/ 31 w 38"/>
                <a:gd name="T15" fmla="*/ 26 h 26"/>
                <a:gd name="T16" fmla="*/ 32 w 38"/>
                <a:gd name="T17" fmla="*/ 26 h 26"/>
                <a:gd name="T18" fmla="*/ 37 w 38"/>
                <a:gd name="T19" fmla="*/ 19 h 26"/>
                <a:gd name="T20" fmla="*/ 37 w 38"/>
                <a:gd name="T21" fmla="*/ 18 h 26"/>
                <a:gd name="T22" fmla="*/ 37 w 3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6">
                  <a:moveTo>
                    <a:pt x="37" y="17"/>
                  </a:moveTo>
                  <a:cubicBezTo>
                    <a:pt x="11" y="10"/>
                    <a:pt x="0" y="0"/>
                    <a:pt x="0" y="0"/>
                  </a:cubicBezTo>
                  <a:cubicBezTo>
                    <a:pt x="0" y="0"/>
                    <a:pt x="11" y="18"/>
                    <a:pt x="28" y="25"/>
                  </a:cubicBezTo>
                  <a:cubicBezTo>
                    <a:pt x="29" y="26"/>
                    <a:pt x="29" y="26"/>
                    <a:pt x="29" y="26"/>
                  </a:cubicBezTo>
                  <a:cubicBezTo>
                    <a:pt x="29" y="26"/>
                    <a:pt x="29" y="26"/>
                    <a:pt x="29" y="26"/>
                  </a:cubicBezTo>
                  <a:cubicBezTo>
                    <a:pt x="29" y="26"/>
                    <a:pt x="29" y="26"/>
                    <a:pt x="29" y="26"/>
                  </a:cubicBezTo>
                  <a:cubicBezTo>
                    <a:pt x="30" y="26"/>
                    <a:pt x="30" y="26"/>
                    <a:pt x="30" y="26"/>
                  </a:cubicBezTo>
                  <a:cubicBezTo>
                    <a:pt x="30" y="26"/>
                    <a:pt x="30" y="26"/>
                    <a:pt x="31" y="26"/>
                  </a:cubicBezTo>
                  <a:cubicBezTo>
                    <a:pt x="31" y="26"/>
                    <a:pt x="31" y="26"/>
                    <a:pt x="32" y="26"/>
                  </a:cubicBezTo>
                  <a:cubicBezTo>
                    <a:pt x="37" y="19"/>
                    <a:pt x="37" y="19"/>
                    <a:pt x="37" y="19"/>
                  </a:cubicBezTo>
                  <a:cubicBezTo>
                    <a:pt x="38" y="19"/>
                    <a:pt x="38" y="18"/>
                    <a:pt x="37" y="18"/>
                  </a:cubicBezTo>
                  <a:cubicBezTo>
                    <a:pt x="37" y="17"/>
                    <a:pt x="37" y="17"/>
                    <a:pt x="37" y="17"/>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 name="Freeform 14">
              <a:extLst>
                <a:ext uri="{FF2B5EF4-FFF2-40B4-BE49-F238E27FC236}">
                  <a16:creationId xmlns:a16="http://schemas.microsoft.com/office/drawing/2014/main" id="{BB8E9403-D9E4-B240-AF73-AEB611D41D39}"/>
                </a:ext>
              </a:extLst>
            </p:cNvPr>
            <p:cNvSpPr>
              <a:spLocks/>
            </p:cNvSpPr>
            <p:nvPr userDrawn="1"/>
          </p:nvSpPr>
          <p:spPr bwMode="auto">
            <a:xfrm>
              <a:off x="1671638" y="2143126"/>
              <a:ext cx="187325" cy="47625"/>
            </a:xfrm>
            <a:custGeom>
              <a:avLst/>
              <a:gdLst>
                <a:gd name="T0" fmla="*/ 42 w 44"/>
                <a:gd name="T1" fmla="*/ 0 h 11"/>
                <a:gd name="T2" fmla="*/ 38 w 44"/>
                <a:gd name="T3" fmla="*/ 0 h 11"/>
                <a:gd name="T4" fmla="*/ 0 w 44"/>
                <a:gd name="T5" fmla="*/ 5 h 11"/>
                <a:gd name="T6" fmla="*/ 42 w 44"/>
                <a:gd name="T7" fmla="*/ 11 h 11"/>
                <a:gd name="T8" fmla="*/ 42 w 44"/>
                <a:gd name="T9" fmla="*/ 11 h 11"/>
                <a:gd name="T10" fmla="*/ 42 w 44"/>
                <a:gd name="T11" fmla="*/ 11 h 11"/>
                <a:gd name="T12" fmla="*/ 42 w 44"/>
                <a:gd name="T13" fmla="*/ 10 h 11"/>
                <a:gd name="T14" fmla="*/ 43 w 44"/>
                <a:gd name="T15" fmla="*/ 9 h 11"/>
                <a:gd name="T16" fmla="*/ 44 w 44"/>
                <a:gd name="T17" fmla="*/ 2 h 11"/>
                <a:gd name="T18" fmla="*/ 42 w 44"/>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1">
                  <a:moveTo>
                    <a:pt x="42" y="0"/>
                  </a:moveTo>
                  <a:cubicBezTo>
                    <a:pt x="42" y="0"/>
                    <a:pt x="40" y="0"/>
                    <a:pt x="38" y="0"/>
                  </a:cubicBezTo>
                  <a:cubicBezTo>
                    <a:pt x="28" y="0"/>
                    <a:pt x="0" y="5"/>
                    <a:pt x="0" y="5"/>
                  </a:cubicBezTo>
                  <a:cubicBezTo>
                    <a:pt x="42" y="11"/>
                    <a:pt x="42" y="11"/>
                    <a:pt x="42" y="11"/>
                  </a:cubicBezTo>
                  <a:cubicBezTo>
                    <a:pt x="42" y="11"/>
                    <a:pt x="42" y="11"/>
                    <a:pt x="42" y="11"/>
                  </a:cubicBezTo>
                  <a:cubicBezTo>
                    <a:pt x="42" y="11"/>
                    <a:pt x="42" y="11"/>
                    <a:pt x="42" y="11"/>
                  </a:cubicBezTo>
                  <a:cubicBezTo>
                    <a:pt x="42" y="11"/>
                    <a:pt x="42" y="10"/>
                    <a:pt x="42" y="10"/>
                  </a:cubicBezTo>
                  <a:cubicBezTo>
                    <a:pt x="43" y="10"/>
                    <a:pt x="43" y="10"/>
                    <a:pt x="43" y="9"/>
                  </a:cubicBezTo>
                  <a:cubicBezTo>
                    <a:pt x="43" y="8"/>
                    <a:pt x="43" y="4"/>
                    <a:pt x="44" y="2"/>
                  </a:cubicBezTo>
                  <a:cubicBezTo>
                    <a:pt x="44" y="1"/>
                    <a:pt x="43" y="0"/>
                    <a:pt x="42" y="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15">
              <a:extLst>
                <a:ext uri="{FF2B5EF4-FFF2-40B4-BE49-F238E27FC236}">
                  <a16:creationId xmlns:a16="http://schemas.microsoft.com/office/drawing/2014/main" id="{4FFA56FE-CC26-B646-AB08-3A34A4CE2FAE}"/>
                </a:ext>
              </a:extLst>
            </p:cNvPr>
            <p:cNvSpPr>
              <a:spLocks/>
            </p:cNvSpPr>
            <p:nvPr userDrawn="1"/>
          </p:nvSpPr>
          <p:spPr bwMode="auto">
            <a:xfrm>
              <a:off x="1671638" y="2020888"/>
              <a:ext cx="165100" cy="112713"/>
            </a:xfrm>
            <a:custGeom>
              <a:avLst/>
              <a:gdLst>
                <a:gd name="T0" fmla="*/ 0 w 39"/>
                <a:gd name="T1" fmla="*/ 26 h 26"/>
                <a:gd name="T2" fmla="*/ 38 w 39"/>
                <a:gd name="T3" fmla="*/ 10 h 26"/>
                <a:gd name="T4" fmla="*/ 39 w 39"/>
                <a:gd name="T5" fmla="*/ 9 h 26"/>
                <a:gd name="T6" fmla="*/ 39 w 39"/>
                <a:gd name="T7" fmla="*/ 8 h 26"/>
                <a:gd name="T8" fmla="*/ 34 w 39"/>
                <a:gd name="T9" fmla="*/ 1 h 26"/>
                <a:gd name="T10" fmla="*/ 32 w 39"/>
                <a:gd name="T11" fmla="*/ 0 h 26"/>
                <a:gd name="T12" fmla="*/ 32 w 39"/>
                <a:gd name="T13" fmla="*/ 0 h 26"/>
                <a:gd name="T14" fmla="*/ 32 w 39"/>
                <a:gd name="T15" fmla="*/ 0 h 26"/>
                <a:gd name="T16" fmla="*/ 32 w 39"/>
                <a:gd name="T17" fmla="*/ 0 h 26"/>
                <a:gd name="T18" fmla="*/ 31 w 39"/>
                <a:gd name="T19" fmla="*/ 1 h 26"/>
                <a:gd name="T20" fmla="*/ 0 w 39"/>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6">
                  <a:moveTo>
                    <a:pt x="0" y="26"/>
                  </a:moveTo>
                  <a:cubicBezTo>
                    <a:pt x="13" y="14"/>
                    <a:pt x="36" y="10"/>
                    <a:pt x="38" y="10"/>
                  </a:cubicBezTo>
                  <a:cubicBezTo>
                    <a:pt x="38" y="10"/>
                    <a:pt x="39" y="9"/>
                    <a:pt x="39" y="9"/>
                  </a:cubicBezTo>
                  <a:cubicBezTo>
                    <a:pt x="39" y="9"/>
                    <a:pt x="39" y="8"/>
                    <a:pt x="39" y="8"/>
                  </a:cubicBezTo>
                  <a:cubicBezTo>
                    <a:pt x="38" y="6"/>
                    <a:pt x="35" y="2"/>
                    <a:pt x="34" y="1"/>
                  </a:cubicBezTo>
                  <a:cubicBezTo>
                    <a:pt x="33" y="0"/>
                    <a:pt x="33" y="0"/>
                    <a:pt x="32" y="0"/>
                  </a:cubicBezTo>
                  <a:cubicBezTo>
                    <a:pt x="32" y="0"/>
                    <a:pt x="32" y="0"/>
                    <a:pt x="32" y="0"/>
                  </a:cubicBezTo>
                  <a:cubicBezTo>
                    <a:pt x="32" y="0"/>
                    <a:pt x="32" y="0"/>
                    <a:pt x="32" y="0"/>
                  </a:cubicBezTo>
                  <a:cubicBezTo>
                    <a:pt x="32" y="0"/>
                    <a:pt x="32" y="0"/>
                    <a:pt x="32" y="0"/>
                  </a:cubicBezTo>
                  <a:cubicBezTo>
                    <a:pt x="31" y="1"/>
                    <a:pt x="31" y="1"/>
                    <a:pt x="31" y="1"/>
                  </a:cubicBezTo>
                  <a:cubicBezTo>
                    <a:pt x="14" y="7"/>
                    <a:pt x="5" y="20"/>
                    <a:pt x="0" y="26"/>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16">
              <a:extLst>
                <a:ext uri="{FF2B5EF4-FFF2-40B4-BE49-F238E27FC236}">
                  <a16:creationId xmlns:a16="http://schemas.microsoft.com/office/drawing/2014/main" id="{69A97247-33E8-264C-9663-4C5A103A97CA}"/>
                </a:ext>
              </a:extLst>
            </p:cNvPr>
            <p:cNvSpPr>
              <a:spLocks/>
            </p:cNvSpPr>
            <p:nvPr userDrawn="1"/>
          </p:nvSpPr>
          <p:spPr bwMode="auto">
            <a:xfrm>
              <a:off x="1641475" y="1989138"/>
              <a:ext cx="85725" cy="144463"/>
            </a:xfrm>
            <a:custGeom>
              <a:avLst/>
              <a:gdLst>
                <a:gd name="T0" fmla="*/ 1 w 20"/>
                <a:gd name="T1" fmla="*/ 33 h 33"/>
                <a:gd name="T2" fmla="*/ 2 w 20"/>
                <a:gd name="T3" fmla="*/ 27 h 33"/>
                <a:gd name="T4" fmla="*/ 20 w 20"/>
                <a:gd name="T5" fmla="*/ 2 h 33"/>
                <a:gd name="T6" fmla="*/ 20 w 20"/>
                <a:gd name="T7" fmla="*/ 0 h 33"/>
                <a:gd name="T8" fmla="*/ 19 w 20"/>
                <a:gd name="T9" fmla="*/ 0 h 33"/>
                <a:gd name="T10" fmla="*/ 11 w 20"/>
                <a:gd name="T11" fmla="*/ 0 h 33"/>
                <a:gd name="T12" fmla="*/ 10 w 20"/>
                <a:gd name="T13" fmla="*/ 0 h 33"/>
                <a:gd name="T14" fmla="*/ 9 w 20"/>
                <a:gd name="T15" fmla="*/ 1 h 33"/>
                <a:gd name="T16" fmla="*/ 8 w 20"/>
                <a:gd name="T17" fmla="*/ 3 h 33"/>
                <a:gd name="T18" fmla="*/ 7 w 20"/>
                <a:gd name="T19" fmla="*/ 4 h 33"/>
                <a:gd name="T20" fmla="*/ 7 w 20"/>
                <a:gd name="T21" fmla="*/ 4 h 33"/>
                <a:gd name="T22" fmla="*/ 6 w 20"/>
                <a:gd name="T23" fmla="*/ 5 h 33"/>
                <a:gd name="T24" fmla="*/ 1 w 20"/>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3">
                  <a:moveTo>
                    <a:pt x="1" y="33"/>
                  </a:moveTo>
                  <a:cubicBezTo>
                    <a:pt x="1" y="32"/>
                    <a:pt x="2" y="28"/>
                    <a:pt x="2" y="27"/>
                  </a:cubicBezTo>
                  <a:cubicBezTo>
                    <a:pt x="6" y="15"/>
                    <a:pt x="16" y="5"/>
                    <a:pt x="20" y="2"/>
                  </a:cubicBezTo>
                  <a:cubicBezTo>
                    <a:pt x="20" y="2"/>
                    <a:pt x="20" y="1"/>
                    <a:pt x="20" y="0"/>
                  </a:cubicBezTo>
                  <a:cubicBezTo>
                    <a:pt x="20" y="0"/>
                    <a:pt x="19" y="0"/>
                    <a:pt x="19" y="0"/>
                  </a:cubicBezTo>
                  <a:cubicBezTo>
                    <a:pt x="11" y="0"/>
                    <a:pt x="11" y="0"/>
                    <a:pt x="11" y="0"/>
                  </a:cubicBezTo>
                  <a:cubicBezTo>
                    <a:pt x="10" y="0"/>
                    <a:pt x="10" y="0"/>
                    <a:pt x="10" y="0"/>
                  </a:cubicBezTo>
                  <a:cubicBezTo>
                    <a:pt x="9" y="1"/>
                    <a:pt x="9" y="1"/>
                    <a:pt x="9" y="1"/>
                  </a:cubicBezTo>
                  <a:cubicBezTo>
                    <a:pt x="8" y="3"/>
                    <a:pt x="8" y="3"/>
                    <a:pt x="8" y="3"/>
                  </a:cubicBezTo>
                  <a:cubicBezTo>
                    <a:pt x="8" y="3"/>
                    <a:pt x="7" y="4"/>
                    <a:pt x="7" y="4"/>
                  </a:cubicBezTo>
                  <a:cubicBezTo>
                    <a:pt x="7" y="4"/>
                    <a:pt x="7" y="4"/>
                    <a:pt x="7" y="4"/>
                  </a:cubicBezTo>
                  <a:cubicBezTo>
                    <a:pt x="6" y="5"/>
                    <a:pt x="6" y="5"/>
                    <a:pt x="6" y="5"/>
                  </a:cubicBezTo>
                  <a:cubicBezTo>
                    <a:pt x="4" y="9"/>
                    <a:pt x="0" y="20"/>
                    <a:pt x="1" y="33"/>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17">
              <a:extLst>
                <a:ext uri="{FF2B5EF4-FFF2-40B4-BE49-F238E27FC236}">
                  <a16:creationId xmlns:a16="http://schemas.microsoft.com/office/drawing/2014/main" id="{3639DB1A-D1E8-5E4E-B2A4-0C60490A3F9F}"/>
                </a:ext>
              </a:extLst>
            </p:cNvPr>
            <p:cNvSpPr>
              <a:spLocks/>
            </p:cNvSpPr>
            <p:nvPr userDrawn="1"/>
          </p:nvSpPr>
          <p:spPr bwMode="auto">
            <a:xfrm>
              <a:off x="1581150" y="2051051"/>
              <a:ext cx="47625" cy="87313"/>
            </a:xfrm>
            <a:custGeom>
              <a:avLst/>
              <a:gdLst>
                <a:gd name="T0" fmla="*/ 11 w 11"/>
                <a:gd name="T1" fmla="*/ 20 h 20"/>
                <a:gd name="T2" fmla="*/ 6 w 11"/>
                <a:gd name="T3" fmla="*/ 2 h 20"/>
                <a:gd name="T4" fmla="*/ 6 w 11"/>
                <a:gd name="T5" fmla="*/ 1 h 20"/>
                <a:gd name="T6" fmla="*/ 5 w 11"/>
                <a:gd name="T7" fmla="*/ 0 h 20"/>
                <a:gd name="T8" fmla="*/ 3 w 11"/>
                <a:gd name="T9" fmla="*/ 1 h 20"/>
                <a:gd name="T10" fmla="*/ 0 w 11"/>
                <a:gd name="T11" fmla="*/ 8 h 20"/>
                <a:gd name="T12" fmla="*/ 0 w 11"/>
                <a:gd name="T13" fmla="*/ 9 h 20"/>
                <a:gd name="T14" fmla="*/ 11 w 11"/>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0">
                  <a:moveTo>
                    <a:pt x="11" y="20"/>
                  </a:moveTo>
                  <a:cubicBezTo>
                    <a:pt x="11" y="20"/>
                    <a:pt x="6" y="12"/>
                    <a:pt x="6" y="2"/>
                  </a:cubicBezTo>
                  <a:cubicBezTo>
                    <a:pt x="6" y="1"/>
                    <a:pt x="6" y="1"/>
                    <a:pt x="6" y="1"/>
                  </a:cubicBezTo>
                  <a:cubicBezTo>
                    <a:pt x="6" y="1"/>
                    <a:pt x="5" y="0"/>
                    <a:pt x="5" y="0"/>
                  </a:cubicBezTo>
                  <a:cubicBezTo>
                    <a:pt x="4" y="0"/>
                    <a:pt x="4" y="0"/>
                    <a:pt x="3" y="1"/>
                  </a:cubicBezTo>
                  <a:cubicBezTo>
                    <a:pt x="2" y="3"/>
                    <a:pt x="0" y="8"/>
                    <a:pt x="0" y="8"/>
                  </a:cubicBezTo>
                  <a:cubicBezTo>
                    <a:pt x="0" y="8"/>
                    <a:pt x="0" y="9"/>
                    <a:pt x="0" y="9"/>
                  </a:cubicBezTo>
                  <a:cubicBezTo>
                    <a:pt x="2" y="14"/>
                    <a:pt x="11" y="20"/>
                    <a:pt x="11" y="20"/>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18">
              <a:extLst>
                <a:ext uri="{FF2B5EF4-FFF2-40B4-BE49-F238E27FC236}">
                  <a16:creationId xmlns:a16="http://schemas.microsoft.com/office/drawing/2014/main" id="{ED3871B1-A98C-6540-9714-68DE4D143EF1}"/>
                </a:ext>
              </a:extLst>
            </p:cNvPr>
            <p:cNvSpPr>
              <a:spLocks/>
            </p:cNvSpPr>
            <p:nvPr userDrawn="1"/>
          </p:nvSpPr>
          <p:spPr bwMode="auto">
            <a:xfrm>
              <a:off x="1573213" y="2185988"/>
              <a:ext cx="50800" cy="84138"/>
            </a:xfrm>
            <a:custGeom>
              <a:avLst/>
              <a:gdLst>
                <a:gd name="T0" fmla="*/ 1 w 12"/>
                <a:gd name="T1" fmla="*/ 9 h 19"/>
                <a:gd name="T2" fmla="*/ 0 w 12"/>
                <a:gd name="T3" fmla="*/ 10 h 19"/>
                <a:gd name="T4" fmla="*/ 2 w 12"/>
                <a:gd name="T5" fmla="*/ 18 h 19"/>
                <a:gd name="T6" fmla="*/ 4 w 12"/>
                <a:gd name="T7" fmla="*/ 18 h 19"/>
                <a:gd name="T8" fmla="*/ 5 w 12"/>
                <a:gd name="T9" fmla="*/ 16 h 19"/>
                <a:gd name="T10" fmla="*/ 12 w 12"/>
                <a:gd name="T11" fmla="*/ 0 h 19"/>
                <a:gd name="T12" fmla="*/ 1 w 12"/>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2" h="19">
                  <a:moveTo>
                    <a:pt x="1" y="9"/>
                  </a:moveTo>
                  <a:cubicBezTo>
                    <a:pt x="0" y="9"/>
                    <a:pt x="0" y="9"/>
                    <a:pt x="0" y="10"/>
                  </a:cubicBezTo>
                  <a:cubicBezTo>
                    <a:pt x="1" y="10"/>
                    <a:pt x="1" y="15"/>
                    <a:pt x="2" y="18"/>
                  </a:cubicBezTo>
                  <a:cubicBezTo>
                    <a:pt x="3" y="19"/>
                    <a:pt x="4" y="18"/>
                    <a:pt x="4" y="18"/>
                  </a:cubicBezTo>
                  <a:cubicBezTo>
                    <a:pt x="5" y="18"/>
                    <a:pt x="5" y="17"/>
                    <a:pt x="5" y="16"/>
                  </a:cubicBezTo>
                  <a:cubicBezTo>
                    <a:pt x="7" y="9"/>
                    <a:pt x="12" y="0"/>
                    <a:pt x="12" y="0"/>
                  </a:cubicBezTo>
                  <a:cubicBezTo>
                    <a:pt x="12" y="0"/>
                    <a:pt x="4" y="4"/>
                    <a:pt x="1" y="9"/>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19">
              <a:extLst>
                <a:ext uri="{FF2B5EF4-FFF2-40B4-BE49-F238E27FC236}">
                  <a16:creationId xmlns:a16="http://schemas.microsoft.com/office/drawing/2014/main" id="{5BF490CB-0841-CA4D-BE91-67AE3183DE14}"/>
                </a:ext>
              </a:extLst>
            </p:cNvPr>
            <p:cNvSpPr>
              <a:spLocks/>
            </p:cNvSpPr>
            <p:nvPr userDrawn="1"/>
          </p:nvSpPr>
          <p:spPr bwMode="auto">
            <a:xfrm>
              <a:off x="1633538" y="2185988"/>
              <a:ext cx="96837" cy="166688"/>
            </a:xfrm>
            <a:custGeom>
              <a:avLst/>
              <a:gdLst>
                <a:gd name="T0" fmla="*/ 20 w 23"/>
                <a:gd name="T1" fmla="*/ 32 h 38"/>
                <a:gd name="T2" fmla="*/ 19 w 23"/>
                <a:gd name="T3" fmla="*/ 31 h 38"/>
                <a:gd name="T4" fmla="*/ 19 w 23"/>
                <a:gd name="T5" fmla="*/ 31 h 38"/>
                <a:gd name="T6" fmla="*/ 3 w 23"/>
                <a:gd name="T7" fmla="*/ 0 h 38"/>
                <a:gd name="T8" fmla="*/ 12 w 23"/>
                <a:gd name="T9" fmla="*/ 38 h 38"/>
                <a:gd name="T10" fmla="*/ 12 w 23"/>
                <a:gd name="T11" fmla="*/ 38 h 38"/>
                <a:gd name="T12" fmla="*/ 12 w 23"/>
                <a:gd name="T13" fmla="*/ 38 h 38"/>
                <a:gd name="T14" fmla="*/ 13 w 23"/>
                <a:gd name="T15" fmla="*/ 38 h 38"/>
                <a:gd name="T16" fmla="*/ 22 w 23"/>
                <a:gd name="T17" fmla="*/ 36 h 38"/>
                <a:gd name="T18" fmla="*/ 22 w 23"/>
                <a:gd name="T19" fmla="*/ 36 h 38"/>
                <a:gd name="T20" fmla="*/ 23 w 23"/>
                <a:gd name="T21" fmla="*/ 36 h 38"/>
                <a:gd name="T22" fmla="*/ 23 w 23"/>
                <a:gd name="T23" fmla="*/ 34 h 38"/>
                <a:gd name="T24" fmla="*/ 20 w 23"/>
                <a:gd name="T25"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8">
                  <a:moveTo>
                    <a:pt x="20" y="32"/>
                  </a:moveTo>
                  <a:cubicBezTo>
                    <a:pt x="19" y="31"/>
                    <a:pt x="19" y="31"/>
                    <a:pt x="19" y="31"/>
                  </a:cubicBezTo>
                  <a:cubicBezTo>
                    <a:pt x="19" y="31"/>
                    <a:pt x="19" y="31"/>
                    <a:pt x="19" y="31"/>
                  </a:cubicBezTo>
                  <a:cubicBezTo>
                    <a:pt x="5" y="16"/>
                    <a:pt x="3" y="0"/>
                    <a:pt x="3" y="0"/>
                  </a:cubicBezTo>
                  <a:cubicBezTo>
                    <a:pt x="3" y="0"/>
                    <a:pt x="0" y="24"/>
                    <a:pt x="12" y="38"/>
                  </a:cubicBezTo>
                  <a:cubicBezTo>
                    <a:pt x="12" y="38"/>
                    <a:pt x="12" y="38"/>
                    <a:pt x="12" y="38"/>
                  </a:cubicBezTo>
                  <a:cubicBezTo>
                    <a:pt x="12" y="38"/>
                    <a:pt x="12" y="38"/>
                    <a:pt x="12" y="38"/>
                  </a:cubicBezTo>
                  <a:cubicBezTo>
                    <a:pt x="13" y="38"/>
                    <a:pt x="13" y="38"/>
                    <a:pt x="13" y="38"/>
                  </a:cubicBezTo>
                  <a:cubicBezTo>
                    <a:pt x="22" y="36"/>
                    <a:pt x="22" y="36"/>
                    <a:pt x="22" y="36"/>
                  </a:cubicBezTo>
                  <a:cubicBezTo>
                    <a:pt x="22" y="36"/>
                    <a:pt x="22" y="36"/>
                    <a:pt x="22" y="36"/>
                  </a:cubicBezTo>
                  <a:cubicBezTo>
                    <a:pt x="23" y="36"/>
                    <a:pt x="23" y="36"/>
                    <a:pt x="23" y="36"/>
                  </a:cubicBezTo>
                  <a:cubicBezTo>
                    <a:pt x="23" y="35"/>
                    <a:pt x="23" y="35"/>
                    <a:pt x="23" y="34"/>
                  </a:cubicBezTo>
                  <a:cubicBezTo>
                    <a:pt x="22" y="34"/>
                    <a:pt x="21" y="33"/>
                    <a:pt x="20" y="32"/>
                  </a:cubicBezTo>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 name="Freeform 20">
              <a:extLst>
                <a:ext uri="{FF2B5EF4-FFF2-40B4-BE49-F238E27FC236}">
                  <a16:creationId xmlns:a16="http://schemas.microsoft.com/office/drawing/2014/main" id="{2DE600CD-2B5B-974D-A6F6-0AE0E925D3AC}"/>
                </a:ext>
              </a:extLst>
            </p:cNvPr>
            <p:cNvSpPr>
              <a:spLocks/>
            </p:cNvSpPr>
            <p:nvPr userDrawn="1"/>
          </p:nvSpPr>
          <p:spPr bwMode="auto">
            <a:xfrm>
              <a:off x="1555751" y="2138363"/>
              <a:ext cx="63500" cy="39688"/>
            </a:xfrm>
            <a:custGeom>
              <a:avLst/>
              <a:gdLst>
                <a:gd name="T0" fmla="*/ 15 w 15"/>
                <a:gd name="T1" fmla="*/ 5 h 9"/>
                <a:gd name="T2" fmla="*/ 11 w 15"/>
                <a:gd name="T3" fmla="*/ 4 h 9"/>
                <a:gd name="T4" fmla="*/ 4 w 15"/>
                <a:gd name="T5" fmla="*/ 1 h 9"/>
                <a:gd name="T6" fmla="*/ 3 w 15"/>
                <a:gd name="T7" fmla="*/ 0 h 9"/>
                <a:gd name="T8" fmla="*/ 2 w 15"/>
                <a:gd name="T9" fmla="*/ 0 h 9"/>
                <a:gd name="T10" fmla="*/ 2 w 15"/>
                <a:gd name="T11" fmla="*/ 0 h 9"/>
                <a:gd name="T12" fmla="*/ 1 w 15"/>
                <a:gd name="T13" fmla="*/ 1 h 9"/>
                <a:gd name="T14" fmla="*/ 0 w 15"/>
                <a:gd name="T15" fmla="*/ 8 h 9"/>
                <a:gd name="T16" fmla="*/ 1 w 15"/>
                <a:gd name="T17" fmla="*/ 8 h 9"/>
                <a:gd name="T18" fmla="*/ 1 w 15"/>
                <a:gd name="T19" fmla="*/ 9 h 9"/>
                <a:gd name="T20" fmla="*/ 2 w 15"/>
                <a:gd name="T21" fmla="*/ 9 h 9"/>
                <a:gd name="T22" fmla="*/ 12 w 15"/>
                <a:gd name="T23" fmla="*/ 6 h 9"/>
                <a:gd name="T24" fmla="*/ 15 w 15"/>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15" y="5"/>
                  </a:moveTo>
                  <a:cubicBezTo>
                    <a:pt x="11" y="4"/>
                    <a:pt x="11" y="4"/>
                    <a:pt x="11" y="4"/>
                  </a:cubicBezTo>
                  <a:cubicBezTo>
                    <a:pt x="10" y="4"/>
                    <a:pt x="6" y="2"/>
                    <a:pt x="4" y="1"/>
                  </a:cubicBezTo>
                  <a:cubicBezTo>
                    <a:pt x="4" y="1"/>
                    <a:pt x="4" y="0"/>
                    <a:pt x="3" y="0"/>
                  </a:cubicBezTo>
                  <a:cubicBezTo>
                    <a:pt x="3" y="0"/>
                    <a:pt x="3" y="0"/>
                    <a:pt x="2" y="0"/>
                  </a:cubicBezTo>
                  <a:cubicBezTo>
                    <a:pt x="2" y="0"/>
                    <a:pt x="2" y="0"/>
                    <a:pt x="2" y="0"/>
                  </a:cubicBezTo>
                  <a:cubicBezTo>
                    <a:pt x="2" y="0"/>
                    <a:pt x="1" y="1"/>
                    <a:pt x="1" y="1"/>
                  </a:cubicBezTo>
                  <a:cubicBezTo>
                    <a:pt x="1" y="2"/>
                    <a:pt x="0" y="7"/>
                    <a:pt x="0" y="8"/>
                  </a:cubicBezTo>
                  <a:cubicBezTo>
                    <a:pt x="0" y="8"/>
                    <a:pt x="1" y="8"/>
                    <a:pt x="1" y="8"/>
                  </a:cubicBezTo>
                  <a:cubicBezTo>
                    <a:pt x="1" y="9"/>
                    <a:pt x="1" y="9"/>
                    <a:pt x="1" y="9"/>
                  </a:cubicBezTo>
                  <a:cubicBezTo>
                    <a:pt x="2" y="9"/>
                    <a:pt x="2" y="9"/>
                    <a:pt x="2" y="9"/>
                  </a:cubicBezTo>
                  <a:cubicBezTo>
                    <a:pt x="4" y="8"/>
                    <a:pt x="9" y="7"/>
                    <a:pt x="12" y="6"/>
                  </a:cubicBezTo>
                  <a:lnTo>
                    <a:pt x="15" y="5"/>
                  </a:lnTo>
                  <a:close/>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6" name="Rettangolo 37">
            <a:extLst>
              <a:ext uri="{FF2B5EF4-FFF2-40B4-BE49-F238E27FC236}">
                <a16:creationId xmlns:a16="http://schemas.microsoft.com/office/drawing/2014/main" id="{727A9978-80CD-744B-9457-9DC7EB09D21B}"/>
              </a:ext>
            </a:extLst>
          </p:cNvPr>
          <p:cNvSpPr/>
          <p:nvPr/>
        </p:nvSpPr>
        <p:spPr>
          <a:xfrm>
            <a:off x="456042" y="6500844"/>
            <a:ext cx="3324996" cy="184666"/>
          </a:xfrm>
          <a:prstGeom prst="rect">
            <a:avLst/>
          </a:prstGeom>
        </p:spPr>
        <p:txBody>
          <a:bodyPr wrap="square">
            <a:spAutoFit/>
          </a:bodyPr>
          <a:lstStyle/>
          <a:p>
            <a:r>
              <a:rPr lang="en-US" sz="600" noProof="0" dirty="0">
                <a:solidFill>
                  <a:srgbClr val="5B6770"/>
                </a:solidFill>
              </a:rPr>
              <a:t>© 2020 Leonardo/Selex ES Inc. </a:t>
            </a:r>
          </a:p>
        </p:txBody>
      </p:sp>
      <p:sp>
        <p:nvSpPr>
          <p:cNvPr id="17" name="Rettangolo 36">
            <a:extLst>
              <a:ext uri="{FF2B5EF4-FFF2-40B4-BE49-F238E27FC236}">
                <a16:creationId xmlns:a16="http://schemas.microsoft.com/office/drawing/2014/main" id="{6C5DEFCB-BE46-E24A-9F3D-E46740B97C83}"/>
              </a:ext>
            </a:extLst>
          </p:cNvPr>
          <p:cNvSpPr/>
          <p:nvPr/>
        </p:nvSpPr>
        <p:spPr>
          <a:xfrm>
            <a:off x="539552" y="419162"/>
            <a:ext cx="198000" cy="45719"/>
          </a:xfrm>
          <a:prstGeom prst="rect">
            <a:avLst/>
          </a:prstGeom>
          <a:solidFill>
            <a:srgbClr val="EA0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cxnSp>
        <p:nvCxnSpPr>
          <p:cNvPr id="18" name="Connettore diritto 38">
            <a:extLst>
              <a:ext uri="{FF2B5EF4-FFF2-40B4-BE49-F238E27FC236}">
                <a16:creationId xmlns:a16="http://schemas.microsoft.com/office/drawing/2014/main" id="{4AD55BE7-F02F-CC48-89CC-3A489C5F7E84}"/>
              </a:ext>
            </a:extLst>
          </p:cNvPr>
          <p:cNvCxnSpPr/>
          <p:nvPr/>
        </p:nvCxnSpPr>
        <p:spPr>
          <a:xfrm flipV="1">
            <a:off x="8269147" y="6602083"/>
            <a:ext cx="477107" cy="274203"/>
          </a:xfrm>
          <a:prstGeom prst="line">
            <a:avLst/>
          </a:prstGeom>
          <a:ln w="19050">
            <a:solidFill>
              <a:srgbClr val="EA002A"/>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DDCFD6BE-990D-0649-B16A-46C21855DE7F}"/>
              </a:ext>
            </a:extLst>
          </p:cNvPr>
          <p:cNvSpPr txBox="1"/>
          <p:nvPr/>
        </p:nvSpPr>
        <p:spPr>
          <a:xfrm>
            <a:off x="539552" y="546638"/>
            <a:ext cx="8188540" cy="369332"/>
          </a:xfrm>
          <a:prstGeom prst="rect">
            <a:avLst/>
          </a:prstGeom>
          <a:noFill/>
        </p:spPr>
        <p:txBody>
          <a:bodyPr wrap="square">
            <a:spAutoFit/>
          </a:bodyPr>
          <a:lstStyle/>
          <a:p>
            <a:r>
              <a:rPr lang="en-US" dirty="0">
                <a:solidFill>
                  <a:srgbClr val="EA002A"/>
                </a:solidFill>
              </a:rPr>
              <a:t>RUNWAY SAFETY AREAS (AKA ALERT AREAS)</a:t>
            </a:r>
            <a:endParaRPr lang="en-US" sz="1800" dirty="0">
              <a:solidFill>
                <a:srgbClr val="EA002A"/>
              </a:solidFill>
            </a:endParaRPr>
          </a:p>
        </p:txBody>
      </p:sp>
      <p:grpSp>
        <p:nvGrpSpPr>
          <p:cNvPr id="21" name="Group 20">
            <a:extLst>
              <a:ext uri="{FF2B5EF4-FFF2-40B4-BE49-F238E27FC236}">
                <a16:creationId xmlns:a16="http://schemas.microsoft.com/office/drawing/2014/main" id="{ACDF4694-5B20-4C4C-BE54-BEF7754CE85A}"/>
              </a:ext>
            </a:extLst>
          </p:cNvPr>
          <p:cNvGrpSpPr/>
          <p:nvPr/>
        </p:nvGrpSpPr>
        <p:grpSpPr>
          <a:xfrm>
            <a:off x="5755259" y="1101485"/>
            <a:ext cx="2990995" cy="3914078"/>
            <a:chOff x="4293440" y="1266484"/>
            <a:chExt cx="2990995" cy="3914078"/>
          </a:xfrm>
        </p:grpSpPr>
        <p:pic>
          <p:nvPicPr>
            <p:cNvPr id="2" name="Picture 1">
              <a:extLst>
                <a:ext uri="{FF2B5EF4-FFF2-40B4-BE49-F238E27FC236}">
                  <a16:creationId xmlns:a16="http://schemas.microsoft.com/office/drawing/2014/main" id="{8B594FC6-1B65-F949-86B4-04E2FAC29729}"/>
                </a:ext>
              </a:extLst>
            </p:cNvPr>
            <p:cNvPicPr>
              <a:picLocks noChangeAspect="1"/>
            </p:cNvPicPr>
            <p:nvPr/>
          </p:nvPicPr>
          <p:blipFill>
            <a:blip r:embed="rId2"/>
            <a:stretch>
              <a:fillRect/>
            </a:stretch>
          </p:blipFill>
          <p:spPr>
            <a:xfrm>
              <a:off x="4293440" y="1266484"/>
              <a:ext cx="2990995" cy="3914078"/>
            </a:xfrm>
            <a:prstGeom prst="rect">
              <a:avLst/>
            </a:prstGeom>
          </p:spPr>
        </p:pic>
        <p:sp>
          <p:nvSpPr>
            <p:cNvPr id="3" name="Rectangle 2">
              <a:extLst>
                <a:ext uri="{FF2B5EF4-FFF2-40B4-BE49-F238E27FC236}">
                  <a16:creationId xmlns:a16="http://schemas.microsoft.com/office/drawing/2014/main" id="{3F4E38F4-19B8-1740-8143-559FAB7F06B0}"/>
                </a:ext>
              </a:extLst>
            </p:cNvPr>
            <p:cNvSpPr/>
            <p:nvPr/>
          </p:nvSpPr>
          <p:spPr>
            <a:xfrm>
              <a:off x="5018048" y="3263130"/>
              <a:ext cx="1527717" cy="361016"/>
            </a:xfrm>
            <a:prstGeom prst="rect">
              <a:avLst/>
            </a:prstGeom>
            <a:solidFill>
              <a:srgbClr val="FFC000">
                <a:alpha val="5352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8E6D7FE0-5216-A146-B912-E1A65861FAE2}"/>
              </a:ext>
            </a:extLst>
          </p:cNvPr>
          <p:cNvSpPr txBox="1"/>
          <p:nvPr/>
        </p:nvSpPr>
        <p:spPr>
          <a:xfrm>
            <a:off x="539552" y="1123083"/>
            <a:ext cx="5114116" cy="4801314"/>
          </a:xfrm>
          <a:prstGeom prst="rect">
            <a:avLst/>
          </a:prstGeom>
          <a:noFill/>
        </p:spPr>
        <p:txBody>
          <a:bodyPr wrap="square" rtlCol="0">
            <a:spAutoFit/>
          </a:bodyPr>
          <a:lstStyle/>
          <a:p>
            <a:r>
              <a:rPr lang="en-US" dirty="0"/>
              <a:t>Around each of the runways there are areas that are setup to trigger the alert tone and visual for each vehicle. The size and location of each of these areas is defined in the FAA AC. At a minimum RIWS system must have the following;</a:t>
            </a:r>
          </a:p>
          <a:p>
            <a:endParaRPr lang="en-US" dirty="0"/>
          </a:p>
          <a:p>
            <a:pPr marL="285750" indent="-285750">
              <a:buFont typeface="Wingdings" pitchFamily="2" charset="2"/>
              <a:buChar char="ü"/>
            </a:pPr>
            <a:r>
              <a:rPr lang="en-US" dirty="0"/>
              <a:t>Hold Short Lines - 30’ from the line away from the RSA</a:t>
            </a:r>
          </a:p>
          <a:p>
            <a:pPr marL="285750" indent="-285750">
              <a:buFont typeface="Wingdings" pitchFamily="2" charset="2"/>
              <a:buChar char="ü"/>
            </a:pPr>
            <a:endParaRPr lang="en-US" dirty="0"/>
          </a:p>
          <a:p>
            <a:pPr marL="285750" indent="-285750">
              <a:buFont typeface="Wingdings" pitchFamily="2" charset="2"/>
              <a:buChar char="ü"/>
            </a:pPr>
            <a:r>
              <a:rPr lang="en-US" dirty="0"/>
              <a:t>Runway Safety Area - an area that encompasses the full RSA. At DTW this is 250’ from the center of the runway to each side and 1000’ past the end of the runway. </a:t>
            </a:r>
          </a:p>
          <a:p>
            <a:pPr marL="285750" indent="-285750">
              <a:buFont typeface="Wingdings" pitchFamily="2" charset="2"/>
              <a:buChar char="ü"/>
            </a:pPr>
            <a:endParaRPr lang="en-US" dirty="0"/>
          </a:p>
          <a:p>
            <a:pPr marL="285750" indent="-285750">
              <a:buFont typeface="Wingdings" pitchFamily="2" charset="2"/>
              <a:buChar char="ü"/>
            </a:pPr>
            <a:r>
              <a:rPr lang="en-US" dirty="0"/>
              <a:t>ILS Critical Areas - areas that encompass the full critical area space when the airport is operating in reduced visibility conditions. </a:t>
            </a:r>
          </a:p>
        </p:txBody>
      </p:sp>
      <p:sp>
        <p:nvSpPr>
          <p:cNvPr id="24" name="TextBox 23">
            <a:extLst>
              <a:ext uri="{FF2B5EF4-FFF2-40B4-BE49-F238E27FC236}">
                <a16:creationId xmlns:a16="http://schemas.microsoft.com/office/drawing/2014/main" id="{3A484EB3-9D31-FF4B-979B-46FD3ECA6A41}"/>
              </a:ext>
            </a:extLst>
          </p:cNvPr>
          <p:cNvSpPr txBox="1"/>
          <p:nvPr/>
        </p:nvSpPr>
        <p:spPr>
          <a:xfrm>
            <a:off x="604178" y="5931906"/>
            <a:ext cx="7935644" cy="523220"/>
          </a:xfrm>
          <a:prstGeom prst="rect">
            <a:avLst/>
          </a:prstGeom>
          <a:noFill/>
        </p:spPr>
        <p:txBody>
          <a:bodyPr wrap="square">
            <a:spAutoFit/>
          </a:bodyPr>
          <a:lstStyle/>
          <a:p>
            <a:r>
              <a:rPr lang="en-US" sz="1400" dirty="0"/>
              <a:t>*** FAA AC allows each airport to adjust their own alert areas as needed. DTW has undergone 6 different version of the Alert Area Map</a:t>
            </a:r>
          </a:p>
        </p:txBody>
      </p:sp>
    </p:spTree>
    <p:extLst>
      <p:ext uri="{BB962C8B-B14F-4D97-AF65-F5344CB8AC3E}">
        <p14:creationId xmlns:p14="http://schemas.microsoft.com/office/powerpoint/2010/main" val="2721260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32018</TotalTime>
  <Words>1163</Words>
  <Application>Microsoft Office PowerPoint</Application>
  <PresentationFormat>On-screen Show (4:3)</PresentationFormat>
  <Paragraphs>154</Paragraphs>
  <Slides>15</Slides>
  <Notes>2</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RedCloud Security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Nevarez</dc:creator>
  <cp:lastModifiedBy>David Bogle</cp:lastModifiedBy>
  <cp:revision>200</cp:revision>
  <cp:lastPrinted>2013-11-18T14:00:43Z</cp:lastPrinted>
  <dcterms:created xsi:type="dcterms:W3CDTF">2013-08-01T12:15:12Z</dcterms:created>
  <dcterms:modified xsi:type="dcterms:W3CDTF">2023-09-13T14:45:43Z</dcterms:modified>
</cp:coreProperties>
</file>