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381" r:id="rId2"/>
    <p:sldId id="350" r:id="rId3"/>
    <p:sldId id="346" r:id="rId4"/>
    <p:sldId id="351" r:id="rId5"/>
    <p:sldId id="399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54" autoAdjust="0"/>
    <p:restoredTop sz="94660"/>
  </p:normalViewPr>
  <p:slideViewPr>
    <p:cSldViewPr snapToGrid="0" showGuides="1">
      <p:cViewPr varScale="1">
        <p:scale>
          <a:sx n="157" d="100"/>
          <a:sy n="157" d="100"/>
        </p:scale>
        <p:origin x="1104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1725C-87B3-4D46-89B1-12243762AAE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EC31A-88B7-4A04-9A29-AFEDC18FF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16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2FAE40-C573-429A-9BB3-2937D2061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639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FAE40-C573-429A-9BB3-2937D206126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1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4439-F029-D74D-92E6-AD013F131847}" type="datetime1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820BB-7236-004F-A461-700F84119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15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0F77-187C-1540-8346-3E0AA07A0A7A}" type="datetime1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820BB-7236-004F-A461-700F84119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1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CE92-7CC3-0B47-AF19-E474D0B2C8E7}" type="datetime1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820BB-7236-004F-A461-700F84119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1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31A1B-7612-4846-8214-62695B84DE54}" type="datetime1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820BB-7236-004F-A461-700F84119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56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73C78-DA6D-1944-87AA-A539E3D6ACE7}" type="datetime1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820BB-7236-004F-A461-700F84119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08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C3F8-3AC5-0C4E-900C-FD60A38CC739}" type="datetime1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PROPRIETARY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820BB-7236-004F-A461-700F84119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12FD-2CCD-5A4B-9C03-7767573E8EAB}" type="datetime1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PROPRIETARY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820BB-7236-004F-A461-700F84119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54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DE728-F55D-A94E-B525-FFF7E2829714}" type="datetime1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PROPRIETARY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820BB-7236-004F-A461-700F84119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0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28F4-E046-F04D-9A52-6BA9B49763B7}" type="datetime1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PROPRIETARY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820BB-7236-004F-A461-700F84119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64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E6B8-6013-9F46-864B-3A33B219E781}" type="datetime1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PROPRIETARY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820BB-7236-004F-A461-700F84119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00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37EF-A42B-A445-B1BC-2F41A3707E8A}" type="datetime1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PROPRIETARY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820BB-7236-004F-A461-700F84119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01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9BF14-0C9F-8044-B2AC-CED8E61ADFE5}" type="datetime1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 AND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820BB-7236-004F-A461-700F84119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32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david.bogle@wcaa.us" TargetMode="External"/><Relationship Id="rId4" Type="http://schemas.openxmlformats.org/officeDocument/2006/relationships/hyperlink" Target="mailto:matt.cairns@wcaa.u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\\sfp02\Shared\P D Const Admin\PROJMGMT\USERS\Power\FAA\2013\2014 FA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152400" y="5105402"/>
            <a:ext cx="802000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>
              <a:lnSpc>
                <a:spcPct val="75000"/>
              </a:lnSpc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prstClr val="black"/>
                </a:solidFill>
                <a:latin typeface="Tahoma" panose="020B0604030504040204" pitchFamily="34" charset="0"/>
              </a:rPr>
              <a:t>Runway Incursion Warning System (RWIS)</a:t>
            </a:r>
            <a:endParaRPr lang="en-US" altLang="en-US" sz="2800" strike="sngStrike" dirty="0">
              <a:solidFill>
                <a:prstClr val="black"/>
              </a:solidFill>
              <a:latin typeface="Tahoma" panose="020B0604030504040204" pitchFamily="34" charset="0"/>
            </a:endParaRPr>
          </a:p>
          <a:p>
            <a:pPr defTabSz="457200">
              <a:lnSpc>
                <a:spcPct val="75000"/>
              </a:lnSpc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prstClr val="black"/>
                </a:solidFill>
                <a:latin typeface="Tahoma" panose="020B0604030504040204" pitchFamily="34" charset="0"/>
              </a:rPr>
              <a:t>Installation of Portable System</a:t>
            </a:r>
          </a:p>
          <a:p>
            <a:pPr defTabSz="457200">
              <a:lnSpc>
                <a:spcPct val="75000"/>
              </a:lnSpc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prstClr val="black"/>
                </a:solidFill>
                <a:latin typeface="Tahoma" panose="020B0604030504040204" pitchFamily="34" charset="0"/>
              </a:rPr>
              <a:t>April 2024</a:t>
            </a:r>
          </a:p>
          <a:p>
            <a:pPr defTabSz="457200">
              <a:lnSpc>
                <a:spcPct val="75000"/>
              </a:lnSpc>
              <a:spcBef>
                <a:spcPct val="50000"/>
              </a:spcBef>
              <a:buNone/>
            </a:pPr>
            <a:endParaRPr lang="en-US" altLang="en-US" sz="1200" dirty="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13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A9BC1B-2004-B844-8A4C-C0A6E5269750}"/>
              </a:ext>
            </a:extLst>
          </p:cNvPr>
          <p:cNvSpPr txBox="1"/>
          <p:nvPr/>
        </p:nvSpPr>
        <p:spPr>
          <a:xfrm>
            <a:off x="539552" y="4035673"/>
            <a:ext cx="38896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Portable units can be checked out from Inventory.  Callsign sticker is on the outside of the box and on the unit itself.  Four components: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USB Charger (with adapter)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GPS receiver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Speaker box</a:t>
            </a:r>
          </a:p>
        </p:txBody>
      </p:sp>
      <p:sp>
        <p:nvSpPr>
          <p:cNvPr id="9" name="pg num">
            <a:extLst>
              <a:ext uri="{FF2B5EF4-FFF2-40B4-BE49-F238E27FC236}">
                <a16:creationId xmlns:a16="http://schemas.microsoft.com/office/drawing/2014/main" id="{958A8763-59E9-084D-B7C4-CA1A7AB29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430" y="6524690"/>
            <a:ext cx="285662" cy="1231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>
            <a:spAutoFit/>
          </a:bodyPr>
          <a:lstStyle/>
          <a:p>
            <a:pPr algn="ctr"/>
            <a:fld id="{E7E4AC88-19C6-40A4-9EF0-FC456228FC9F}" type="slidenum">
              <a:rPr lang="en-US" sz="800" noProof="0" smtClean="0">
                <a:solidFill>
                  <a:srgbClr val="5B6770"/>
                </a:solidFill>
              </a:rPr>
              <a:pPr algn="ctr"/>
              <a:t>2</a:t>
            </a:fld>
            <a:endParaRPr lang="en-US" sz="800" noProof="0" dirty="0">
              <a:solidFill>
                <a:srgbClr val="5B6770"/>
              </a:solidFill>
            </a:endParaRPr>
          </a:p>
        </p:txBody>
      </p:sp>
      <p:cxnSp>
        <p:nvCxnSpPr>
          <p:cNvPr id="10" name="Connettore diritto 27">
            <a:extLst>
              <a:ext uri="{FF2B5EF4-FFF2-40B4-BE49-F238E27FC236}">
                <a16:creationId xmlns:a16="http://schemas.microsoft.com/office/drawing/2014/main" id="{63555DA0-188D-0F44-AEBE-0D7294B3E0A2}"/>
              </a:ext>
            </a:extLst>
          </p:cNvPr>
          <p:cNvCxnSpPr/>
          <p:nvPr/>
        </p:nvCxnSpPr>
        <p:spPr>
          <a:xfrm>
            <a:off x="539552" y="419162"/>
            <a:ext cx="8206702" cy="0"/>
          </a:xfrm>
          <a:prstGeom prst="line">
            <a:avLst/>
          </a:prstGeom>
          <a:ln w="6350">
            <a:solidFill>
              <a:srgbClr val="EA00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po 25">
            <a:extLst>
              <a:ext uri="{FF2B5EF4-FFF2-40B4-BE49-F238E27FC236}">
                <a16:creationId xmlns:a16="http://schemas.microsoft.com/office/drawing/2014/main" id="{25811AB0-9B1C-8648-9456-2C2B3F20F0AC}"/>
              </a:ext>
            </a:extLst>
          </p:cNvPr>
          <p:cNvGrpSpPr/>
          <p:nvPr/>
        </p:nvGrpSpPr>
        <p:grpSpPr>
          <a:xfrm>
            <a:off x="8571630" y="182889"/>
            <a:ext cx="174624" cy="209367"/>
            <a:chOff x="1555751" y="1989138"/>
            <a:chExt cx="303212" cy="363538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C23FA1ED-0C3E-894C-A644-8BB8FD32AF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6875" y="2185988"/>
              <a:ext cx="161925" cy="114300"/>
            </a:xfrm>
            <a:custGeom>
              <a:avLst/>
              <a:gdLst>
                <a:gd name="T0" fmla="*/ 37 w 38"/>
                <a:gd name="T1" fmla="*/ 17 h 26"/>
                <a:gd name="T2" fmla="*/ 0 w 38"/>
                <a:gd name="T3" fmla="*/ 0 h 26"/>
                <a:gd name="T4" fmla="*/ 28 w 38"/>
                <a:gd name="T5" fmla="*/ 25 h 26"/>
                <a:gd name="T6" fmla="*/ 29 w 38"/>
                <a:gd name="T7" fmla="*/ 26 h 26"/>
                <a:gd name="T8" fmla="*/ 29 w 38"/>
                <a:gd name="T9" fmla="*/ 26 h 26"/>
                <a:gd name="T10" fmla="*/ 29 w 38"/>
                <a:gd name="T11" fmla="*/ 26 h 26"/>
                <a:gd name="T12" fmla="*/ 30 w 38"/>
                <a:gd name="T13" fmla="*/ 26 h 26"/>
                <a:gd name="T14" fmla="*/ 31 w 38"/>
                <a:gd name="T15" fmla="*/ 26 h 26"/>
                <a:gd name="T16" fmla="*/ 32 w 38"/>
                <a:gd name="T17" fmla="*/ 26 h 26"/>
                <a:gd name="T18" fmla="*/ 37 w 38"/>
                <a:gd name="T19" fmla="*/ 19 h 26"/>
                <a:gd name="T20" fmla="*/ 37 w 38"/>
                <a:gd name="T21" fmla="*/ 18 h 26"/>
                <a:gd name="T22" fmla="*/ 37 w 38"/>
                <a:gd name="T2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6">
                  <a:moveTo>
                    <a:pt x="37" y="17"/>
                  </a:moveTo>
                  <a:cubicBezTo>
                    <a:pt x="11" y="10"/>
                    <a:pt x="0" y="0"/>
                    <a:pt x="0" y="0"/>
                  </a:cubicBezTo>
                  <a:cubicBezTo>
                    <a:pt x="0" y="0"/>
                    <a:pt x="11" y="18"/>
                    <a:pt x="28" y="25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6"/>
                    <a:pt x="30" y="26"/>
                    <a:pt x="31" y="26"/>
                  </a:cubicBezTo>
                  <a:cubicBezTo>
                    <a:pt x="31" y="26"/>
                    <a:pt x="31" y="26"/>
                    <a:pt x="32" y="26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9"/>
                    <a:pt x="38" y="18"/>
                    <a:pt x="37" y="18"/>
                  </a:cubicBezTo>
                  <a:cubicBezTo>
                    <a:pt x="37" y="17"/>
                    <a:pt x="37" y="17"/>
                    <a:pt x="37" y="17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ABF4A80D-7A74-9540-BDA1-D8699E4382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1638" y="2143126"/>
              <a:ext cx="187325" cy="47625"/>
            </a:xfrm>
            <a:custGeom>
              <a:avLst/>
              <a:gdLst>
                <a:gd name="T0" fmla="*/ 42 w 44"/>
                <a:gd name="T1" fmla="*/ 0 h 11"/>
                <a:gd name="T2" fmla="*/ 38 w 44"/>
                <a:gd name="T3" fmla="*/ 0 h 11"/>
                <a:gd name="T4" fmla="*/ 0 w 44"/>
                <a:gd name="T5" fmla="*/ 5 h 11"/>
                <a:gd name="T6" fmla="*/ 42 w 44"/>
                <a:gd name="T7" fmla="*/ 11 h 11"/>
                <a:gd name="T8" fmla="*/ 42 w 44"/>
                <a:gd name="T9" fmla="*/ 11 h 11"/>
                <a:gd name="T10" fmla="*/ 42 w 44"/>
                <a:gd name="T11" fmla="*/ 11 h 11"/>
                <a:gd name="T12" fmla="*/ 42 w 44"/>
                <a:gd name="T13" fmla="*/ 10 h 11"/>
                <a:gd name="T14" fmla="*/ 43 w 44"/>
                <a:gd name="T15" fmla="*/ 9 h 11"/>
                <a:gd name="T16" fmla="*/ 44 w 44"/>
                <a:gd name="T17" fmla="*/ 2 h 11"/>
                <a:gd name="T18" fmla="*/ 42 w 44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11">
                  <a:moveTo>
                    <a:pt x="42" y="0"/>
                  </a:moveTo>
                  <a:cubicBezTo>
                    <a:pt x="42" y="0"/>
                    <a:pt x="40" y="0"/>
                    <a:pt x="38" y="0"/>
                  </a:cubicBezTo>
                  <a:cubicBezTo>
                    <a:pt x="28" y="0"/>
                    <a:pt x="0" y="5"/>
                    <a:pt x="0" y="5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2" y="10"/>
                    <a:pt x="42" y="10"/>
                  </a:cubicBezTo>
                  <a:cubicBezTo>
                    <a:pt x="43" y="10"/>
                    <a:pt x="43" y="10"/>
                    <a:pt x="43" y="9"/>
                  </a:cubicBezTo>
                  <a:cubicBezTo>
                    <a:pt x="43" y="8"/>
                    <a:pt x="43" y="4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5FBA12BA-9FC7-6649-9CA6-C01A76E029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1638" y="2020888"/>
              <a:ext cx="165100" cy="112713"/>
            </a:xfrm>
            <a:custGeom>
              <a:avLst/>
              <a:gdLst>
                <a:gd name="T0" fmla="*/ 0 w 39"/>
                <a:gd name="T1" fmla="*/ 26 h 26"/>
                <a:gd name="T2" fmla="*/ 38 w 39"/>
                <a:gd name="T3" fmla="*/ 10 h 26"/>
                <a:gd name="T4" fmla="*/ 39 w 39"/>
                <a:gd name="T5" fmla="*/ 9 h 26"/>
                <a:gd name="T6" fmla="*/ 39 w 39"/>
                <a:gd name="T7" fmla="*/ 8 h 26"/>
                <a:gd name="T8" fmla="*/ 34 w 39"/>
                <a:gd name="T9" fmla="*/ 1 h 26"/>
                <a:gd name="T10" fmla="*/ 32 w 39"/>
                <a:gd name="T11" fmla="*/ 0 h 26"/>
                <a:gd name="T12" fmla="*/ 32 w 39"/>
                <a:gd name="T13" fmla="*/ 0 h 26"/>
                <a:gd name="T14" fmla="*/ 32 w 39"/>
                <a:gd name="T15" fmla="*/ 0 h 26"/>
                <a:gd name="T16" fmla="*/ 32 w 39"/>
                <a:gd name="T17" fmla="*/ 0 h 26"/>
                <a:gd name="T18" fmla="*/ 31 w 39"/>
                <a:gd name="T19" fmla="*/ 1 h 26"/>
                <a:gd name="T20" fmla="*/ 0 w 39"/>
                <a:gd name="T2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26">
                  <a:moveTo>
                    <a:pt x="0" y="26"/>
                  </a:moveTo>
                  <a:cubicBezTo>
                    <a:pt x="13" y="14"/>
                    <a:pt x="36" y="10"/>
                    <a:pt x="38" y="10"/>
                  </a:cubicBezTo>
                  <a:cubicBezTo>
                    <a:pt x="38" y="10"/>
                    <a:pt x="39" y="9"/>
                    <a:pt x="39" y="9"/>
                  </a:cubicBezTo>
                  <a:cubicBezTo>
                    <a:pt x="39" y="9"/>
                    <a:pt x="39" y="8"/>
                    <a:pt x="39" y="8"/>
                  </a:cubicBezTo>
                  <a:cubicBezTo>
                    <a:pt x="38" y="6"/>
                    <a:pt x="35" y="2"/>
                    <a:pt x="34" y="1"/>
                  </a:cubicBezTo>
                  <a:cubicBezTo>
                    <a:pt x="33" y="0"/>
                    <a:pt x="33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14" y="7"/>
                    <a:pt x="5" y="20"/>
                    <a:pt x="0" y="26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280A40FA-4961-2743-A0EC-9F3BEEB684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1475" y="1989138"/>
              <a:ext cx="85725" cy="144463"/>
            </a:xfrm>
            <a:custGeom>
              <a:avLst/>
              <a:gdLst>
                <a:gd name="T0" fmla="*/ 1 w 20"/>
                <a:gd name="T1" fmla="*/ 33 h 33"/>
                <a:gd name="T2" fmla="*/ 2 w 20"/>
                <a:gd name="T3" fmla="*/ 27 h 33"/>
                <a:gd name="T4" fmla="*/ 20 w 20"/>
                <a:gd name="T5" fmla="*/ 2 h 33"/>
                <a:gd name="T6" fmla="*/ 20 w 20"/>
                <a:gd name="T7" fmla="*/ 0 h 33"/>
                <a:gd name="T8" fmla="*/ 19 w 20"/>
                <a:gd name="T9" fmla="*/ 0 h 33"/>
                <a:gd name="T10" fmla="*/ 11 w 20"/>
                <a:gd name="T11" fmla="*/ 0 h 33"/>
                <a:gd name="T12" fmla="*/ 10 w 20"/>
                <a:gd name="T13" fmla="*/ 0 h 33"/>
                <a:gd name="T14" fmla="*/ 9 w 20"/>
                <a:gd name="T15" fmla="*/ 1 h 33"/>
                <a:gd name="T16" fmla="*/ 8 w 20"/>
                <a:gd name="T17" fmla="*/ 3 h 33"/>
                <a:gd name="T18" fmla="*/ 7 w 20"/>
                <a:gd name="T19" fmla="*/ 4 h 33"/>
                <a:gd name="T20" fmla="*/ 7 w 20"/>
                <a:gd name="T21" fmla="*/ 4 h 33"/>
                <a:gd name="T22" fmla="*/ 6 w 20"/>
                <a:gd name="T23" fmla="*/ 5 h 33"/>
                <a:gd name="T24" fmla="*/ 1 w 20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33">
                  <a:moveTo>
                    <a:pt x="1" y="33"/>
                  </a:moveTo>
                  <a:cubicBezTo>
                    <a:pt x="1" y="32"/>
                    <a:pt x="2" y="28"/>
                    <a:pt x="2" y="27"/>
                  </a:cubicBezTo>
                  <a:cubicBezTo>
                    <a:pt x="6" y="15"/>
                    <a:pt x="16" y="5"/>
                    <a:pt x="20" y="2"/>
                  </a:cubicBezTo>
                  <a:cubicBezTo>
                    <a:pt x="20" y="2"/>
                    <a:pt x="20" y="1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4" y="9"/>
                    <a:pt x="0" y="20"/>
                    <a:pt x="1" y="33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9B454992-9118-194B-87C7-82308596D5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1150" y="2051051"/>
              <a:ext cx="47625" cy="87313"/>
            </a:xfrm>
            <a:custGeom>
              <a:avLst/>
              <a:gdLst>
                <a:gd name="T0" fmla="*/ 11 w 11"/>
                <a:gd name="T1" fmla="*/ 20 h 20"/>
                <a:gd name="T2" fmla="*/ 6 w 11"/>
                <a:gd name="T3" fmla="*/ 2 h 20"/>
                <a:gd name="T4" fmla="*/ 6 w 11"/>
                <a:gd name="T5" fmla="*/ 1 h 20"/>
                <a:gd name="T6" fmla="*/ 5 w 11"/>
                <a:gd name="T7" fmla="*/ 0 h 20"/>
                <a:gd name="T8" fmla="*/ 3 w 11"/>
                <a:gd name="T9" fmla="*/ 1 h 20"/>
                <a:gd name="T10" fmla="*/ 0 w 11"/>
                <a:gd name="T11" fmla="*/ 8 h 20"/>
                <a:gd name="T12" fmla="*/ 0 w 11"/>
                <a:gd name="T13" fmla="*/ 9 h 20"/>
                <a:gd name="T14" fmla="*/ 11 w 11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20">
                  <a:moveTo>
                    <a:pt x="11" y="20"/>
                  </a:moveTo>
                  <a:cubicBezTo>
                    <a:pt x="11" y="20"/>
                    <a:pt x="6" y="1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3" y="1"/>
                  </a:cubicBezTo>
                  <a:cubicBezTo>
                    <a:pt x="2" y="3"/>
                    <a:pt x="0" y="8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2" y="14"/>
                    <a:pt x="11" y="20"/>
                    <a:pt x="11" y="20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3FBD683D-1FD7-9841-AAEC-9EEA35792A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73213" y="2185988"/>
              <a:ext cx="50800" cy="84138"/>
            </a:xfrm>
            <a:custGeom>
              <a:avLst/>
              <a:gdLst>
                <a:gd name="T0" fmla="*/ 1 w 12"/>
                <a:gd name="T1" fmla="*/ 9 h 19"/>
                <a:gd name="T2" fmla="*/ 0 w 12"/>
                <a:gd name="T3" fmla="*/ 10 h 19"/>
                <a:gd name="T4" fmla="*/ 2 w 12"/>
                <a:gd name="T5" fmla="*/ 18 h 19"/>
                <a:gd name="T6" fmla="*/ 4 w 12"/>
                <a:gd name="T7" fmla="*/ 18 h 19"/>
                <a:gd name="T8" fmla="*/ 5 w 12"/>
                <a:gd name="T9" fmla="*/ 16 h 19"/>
                <a:gd name="T10" fmla="*/ 12 w 12"/>
                <a:gd name="T11" fmla="*/ 0 h 19"/>
                <a:gd name="T12" fmla="*/ 1 w 12"/>
                <a:gd name="T1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9">
                  <a:moveTo>
                    <a:pt x="1" y="9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1" y="10"/>
                    <a:pt x="1" y="15"/>
                    <a:pt x="2" y="18"/>
                  </a:cubicBezTo>
                  <a:cubicBezTo>
                    <a:pt x="3" y="19"/>
                    <a:pt x="4" y="18"/>
                    <a:pt x="4" y="18"/>
                  </a:cubicBezTo>
                  <a:cubicBezTo>
                    <a:pt x="5" y="18"/>
                    <a:pt x="5" y="17"/>
                    <a:pt x="5" y="16"/>
                  </a:cubicBezTo>
                  <a:cubicBezTo>
                    <a:pt x="7" y="9"/>
                    <a:pt x="12" y="0"/>
                    <a:pt x="12" y="0"/>
                  </a:cubicBezTo>
                  <a:cubicBezTo>
                    <a:pt x="12" y="0"/>
                    <a:pt x="4" y="4"/>
                    <a:pt x="1" y="9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990C3DE-502F-CD45-9CED-C4195E47A7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3538" y="2185988"/>
              <a:ext cx="96837" cy="166688"/>
            </a:xfrm>
            <a:custGeom>
              <a:avLst/>
              <a:gdLst>
                <a:gd name="T0" fmla="*/ 20 w 23"/>
                <a:gd name="T1" fmla="*/ 32 h 38"/>
                <a:gd name="T2" fmla="*/ 19 w 23"/>
                <a:gd name="T3" fmla="*/ 31 h 38"/>
                <a:gd name="T4" fmla="*/ 19 w 23"/>
                <a:gd name="T5" fmla="*/ 31 h 38"/>
                <a:gd name="T6" fmla="*/ 3 w 23"/>
                <a:gd name="T7" fmla="*/ 0 h 38"/>
                <a:gd name="T8" fmla="*/ 12 w 23"/>
                <a:gd name="T9" fmla="*/ 38 h 38"/>
                <a:gd name="T10" fmla="*/ 12 w 23"/>
                <a:gd name="T11" fmla="*/ 38 h 38"/>
                <a:gd name="T12" fmla="*/ 12 w 23"/>
                <a:gd name="T13" fmla="*/ 38 h 38"/>
                <a:gd name="T14" fmla="*/ 13 w 23"/>
                <a:gd name="T15" fmla="*/ 38 h 38"/>
                <a:gd name="T16" fmla="*/ 22 w 23"/>
                <a:gd name="T17" fmla="*/ 36 h 38"/>
                <a:gd name="T18" fmla="*/ 22 w 23"/>
                <a:gd name="T19" fmla="*/ 36 h 38"/>
                <a:gd name="T20" fmla="*/ 23 w 23"/>
                <a:gd name="T21" fmla="*/ 36 h 38"/>
                <a:gd name="T22" fmla="*/ 23 w 23"/>
                <a:gd name="T23" fmla="*/ 34 h 38"/>
                <a:gd name="T24" fmla="*/ 20 w 23"/>
                <a:gd name="T25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38">
                  <a:moveTo>
                    <a:pt x="20" y="32"/>
                  </a:move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5" y="16"/>
                    <a:pt x="3" y="0"/>
                    <a:pt x="3" y="0"/>
                  </a:cubicBezTo>
                  <a:cubicBezTo>
                    <a:pt x="3" y="0"/>
                    <a:pt x="0" y="24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5"/>
                    <a:pt x="23" y="35"/>
                    <a:pt x="23" y="34"/>
                  </a:cubicBezTo>
                  <a:cubicBezTo>
                    <a:pt x="22" y="34"/>
                    <a:pt x="21" y="33"/>
                    <a:pt x="20" y="32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FC2219FB-8D6B-004C-81CA-9E5CA0B99E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55751" y="2138363"/>
              <a:ext cx="63500" cy="39688"/>
            </a:xfrm>
            <a:custGeom>
              <a:avLst/>
              <a:gdLst>
                <a:gd name="T0" fmla="*/ 15 w 15"/>
                <a:gd name="T1" fmla="*/ 5 h 9"/>
                <a:gd name="T2" fmla="*/ 11 w 15"/>
                <a:gd name="T3" fmla="*/ 4 h 9"/>
                <a:gd name="T4" fmla="*/ 4 w 15"/>
                <a:gd name="T5" fmla="*/ 1 h 9"/>
                <a:gd name="T6" fmla="*/ 3 w 15"/>
                <a:gd name="T7" fmla="*/ 0 h 9"/>
                <a:gd name="T8" fmla="*/ 2 w 15"/>
                <a:gd name="T9" fmla="*/ 0 h 9"/>
                <a:gd name="T10" fmla="*/ 2 w 15"/>
                <a:gd name="T11" fmla="*/ 0 h 9"/>
                <a:gd name="T12" fmla="*/ 1 w 15"/>
                <a:gd name="T13" fmla="*/ 1 h 9"/>
                <a:gd name="T14" fmla="*/ 0 w 15"/>
                <a:gd name="T15" fmla="*/ 8 h 9"/>
                <a:gd name="T16" fmla="*/ 1 w 15"/>
                <a:gd name="T17" fmla="*/ 8 h 9"/>
                <a:gd name="T18" fmla="*/ 1 w 15"/>
                <a:gd name="T19" fmla="*/ 9 h 9"/>
                <a:gd name="T20" fmla="*/ 2 w 15"/>
                <a:gd name="T21" fmla="*/ 9 h 9"/>
                <a:gd name="T22" fmla="*/ 12 w 15"/>
                <a:gd name="T23" fmla="*/ 6 h 9"/>
                <a:gd name="T24" fmla="*/ 15 w 15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9">
                  <a:moveTo>
                    <a:pt x="15" y="5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6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2"/>
                    <a:pt x="0" y="7"/>
                    <a:pt x="0" y="8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8"/>
                    <a:pt x="9" y="7"/>
                    <a:pt x="12" y="6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0" name="Rettangolo 37">
            <a:extLst>
              <a:ext uri="{FF2B5EF4-FFF2-40B4-BE49-F238E27FC236}">
                <a16:creationId xmlns:a16="http://schemas.microsoft.com/office/drawing/2014/main" id="{8302261A-A600-454F-80DA-CB4B39E8B11F}"/>
              </a:ext>
            </a:extLst>
          </p:cNvPr>
          <p:cNvSpPr/>
          <p:nvPr/>
        </p:nvSpPr>
        <p:spPr>
          <a:xfrm>
            <a:off x="456042" y="6500844"/>
            <a:ext cx="332499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noProof="0" dirty="0">
                <a:solidFill>
                  <a:srgbClr val="5B6770"/>
                </a:solidFill>
              </a:rPr>
              <a:t>© 2020 Leonardo/Selex ES Inc. </a:t>
            </a:r>
          </a:p>
        </p:txBody>
      </p:sp>
      <p:sp>
        <p:nvSpPr>
          <p:cNvPr id="21" name="Rettangolo 36">
            <a:extLst>
              <a:ext uri="{FF2B5EF4-FFF2-40B4-BE49-F238E27FC236}">
                <a16:creationId xmlns:a16="http://schemas.microsoft.com/office/drawing/2014/main" id="{51F06C55-4F75-9D41-8CAF-6AB22937B257}"/>
              </a:ext>
            </a:extLst>
          </p:cNvPr>
          <p:cNvSpPr/>
          <p:nvPr/>
        </p:nvSpPr>
        <p:spPr>
          <a:xfrm>
            <a:off x="539552" y="419162"/>
            <a:ext cx="198000" cy="45719"/>
          </a:xfrm>
          <a:prstGeom prst="rect">
            <a:avLst/>
          </a:prstGeom>
          <a:solidFill>
            <a:srgbClr val="EA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Connettore diritto 38">
            <a:extLst>
              <a:ext uri="{FF2B5EF4-FFF2-40B4-BE49-F238E27FC236}">
                <a16:creationId xmlns:a16="http://schemas.microsoft.com/office/drawing/2014/main" id="{733B9757-4F65-2C4C-A2F2-7D30D2CC2210}"/>
              </a:ext>
            </a:extLst>
          </p:cNvPr>
          <p:cNvCxnSpPr/>
          <p:nvPr/>
        </p:nvCxnSpPr>
        <p:spPr>
          <a:xfrm flipV="1">
            <a:off x="8269147" y="6602083"/>
            <a:ext cx="477107" cy="274203"/>
          </a:xfrm>
          <a:prstGeom prst="line">
            <a:avLst/>
          </a:prstGeom>
          <a:ln w="19050">
            <a:solidFill>
              <a:srgbClr val="EA00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E4DC6D-551E-F447-AB5A-F5EBFCFEA067}"/>
              </a:ext>
            </a:extLst>
          </p:cNvPr>
          <p:cNvSpPr txBox="1"/>
          <p:nvPr/>
        </p:nvSpPr>
        <p:spPr>
          <a:xfrm>
            <a:off x="539552" y="546638"/>
            <a:ext cx="8188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EA002A"/>
                </a:solidFill>
              </a:rPr>
              <a:t>RIWS</a:t>
            </a:r>
            <a:r>
              <a:rPr lang="en-US" dirty="0">
                <a:solidFill>
                  <a:srgbClr val="EA002A"/>
                </a:solidFill>
              </a:rPr>
              <a:t> PORTABLE HARDWARE</a:t>
            </a:r>
            <a:endParaRPr lang="en-US" sz="1800" dirty="0">
              <a:solidFill>
                <a:srgbClr val="EA002A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EC7811-38D1-EA4B-BC41-5310F3B08CD8}"/>
              </a:ext>
            </a:extLst>
          </p:cNvPr>
          <p:cNvSpPr txBox="1"/>
          <p:nvPr/>
        </p:nvSpPr>
        <p:spPr>
          <a:xfrm>
            <a:off x="539552" y="1089061"/>
            <a:ext cx="7997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text, indoor, blue&#10;&#10;Description automatically generated">
            <a:extLst>
              <a:ext uri="{FF2B5EF4-FFF2-40B4-BE49-F238E27FC236}">
                <a16:creationId xmlns:a16="http://schemas.microsoft.com/office/drawing/2014/main" id="{4810E8F9-76D3-62B9-6D84-EF3ACE0CD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43446"/>
            <a:ext cx="3928816" cy="2946612"/>
          </a:xfrm>
          <a:prstGeom prst="rect">
            <a:avLst/>
          </a:prstGeom>
        </p:spPr>
      </p:pic>
      <p:pic>
        <p:nvPicPr>
          <p:cNvPr id="25" name="Picture 24" descr="A picture containing text, adapter&#10;&#10;Description automatically generated">
            <a:extLst>
              <a:ext uri="{FF2B5EF4-FFF2-40B4-BE49-F238E27FC236}">
                <a16:creationId xmlns:a16="http://schemas.microsoft.com/office/drawing/2014/main" id="{C266D70D-0CD1-DBC0-AB05-EBB1F21B2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56" y="1043445"/>
            <a:ext cx="3694174" cy="492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87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g num">
            <a:extLst>
              <a:ext uri="{FF2B5EF4-FFF2-40B4-BE49-F238E27FC236}">
                <a16:creationId xmlns:a16="http://schemas.microsoft.com/office/drawing/2014/main" id="{50EC982B-0F8E-5443-8A08-70191157C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430" y="6524690"/>
            <a:ext cx="285662" cy="1231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>
            <a:spAutoFit/>
          </a:bodyPr>
          <a:lstStyle/>
          <a:p>
            <a:pPr algn="ctr"/>
            <a:fld id="{E7E4AC88-19C6-40A4-9EF0-FC456228FC9F}" type="slidenum">
              <a:rPr lang="en-US" sz="800" noProof="0" smtClean="0">
                <a:solidFill>
                  <a:srgbClr val="5B6770"/>
                </a:solidFill>
              </a:rPr>
              <a:pPr algn="ctr"/>
              <a:t>3</a:t>
            </a:fld>
            <a:endParaRPr lang="en-US" sz="800" noProof="0" dirty="0">
              <a:solidFill>
                <a:srgbClr val="5B6770"/>
              </a:solidFill>
            </a:endParaRPr>
          </a:p>
        </p:txBody>
      </p:sp>
      <p:cxnSp>
        <p:nvCxnSpPr>
          <p:cNvPr id="10" name="Connettore diritto 27">
            <a:extLst>
              <a:ext uri="{FF2B5EF4-FFF2-40B4-BE49-F238E27FC236}">
                <a16:creationId xmlns:a16="http://schemas.microsoft.com/office/drawing/2014/main" id="{EE7FF715-B46B-0940-BD7A-0FCBC790D559}"/>
              </a:ext>
            </a:extLst>
          </p:cNvPr>
          <p:cNvCxnSpPr/>
          <p:nvPr/>
        </p:nvCxnSpPr>
        <p:spPr>
          <a:xfrm>
            <a:off x="539552" y="419162"/>
            <a:ext cx="8206702" cy="0"/>
          </a:xfrm>
          <a:prstGeom prst="line">
            <a:avLst/>
          </a:prstGeom>
          <a:ln w="6350">
            <a:solidFill>
              <a:srgbClr val="EA00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po 25">
            <a:extLst>
              <a:ext uri="{FF2B5EF4-FFF2-40B4-BE49-F238E27FC236}">
                <a16:creationId xmlns:a16="http://schemas.microsoft.com/office/drawing/2014/main" id="{339D43CB-363B-4642-9741-2FA700BD0580}"/>
              </a:ext>
            </a:extLst>
          </p:cNvPr>
          <p:cNvGrpSpPr/>
          <p:nvPr/>
        </p:nvGrpSpPr>
        <p:grpSpPr>
          <a:xfrm>
            <a:off x="8571630" y="182889"/>
            <a:ext cx="174624" cy="209367"/>
            <a:chOff x="1555751" y="1989138"/>
            <a:chExt cx="303212" cy="363538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3298534C-DA8A-6545-8D15-1148A08B3A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6875" y="2185988"/>
              <a:ext cx="161925" cy="114300"/>
            </a:xfrm>
            <a:custGeom>
              <a:avLst/>
              <a:gdLst>
                <a:gd name="T0" fmla="*/ 37 w 38"/>
                <a:gd name="T1" fmla="*/ 17 h 26"/>
                <a:gd name="T2" fmla="*/ 0 w 38"/>
                <a:gd name="T3" fmla="*/ 0 h 26"/>
                <a:gd name="T4" fmla="*/ 28 w 38"/>
                <a:gd name="T5" fmla="*/ 25 h 26"/>
                <a:gd name="T6" fmla="*/ 29 w 38"/>
                <a:gd name="T7" fmla="*/ 26 h 26"/>
                <a:gd name="T8" fmla="*/ 29 w 38"/>
                <a:gd name="T9" fmla="*/ 26 h 26"/>
                <a:gd name="T10" fmla="*/ 29 w 38"/>
                <a:gd name="T11" fmla="*/ 26 h 26"/>
                <a:gd name="T12" fmla="*/ 30 w 38"/>
                <a:gd name="T13" fmla="*/ 26 h 26"/>
                <a:gd name="T14" fmla="*/ 31 w 38"/>
                <a:gd name="T15" fmla="*/ 26 h 26"/>
                <a:gd name="T16" fmla="*/ 32 w 38"/>
                <a:gd name="T17" fmla="*/ 26 h 26"/>
                <a:gd name="T18" fmla="*/ 37 w 38"/>
                <a:gd name="T19" fmla="*/ 19 h 26"/>
                <a:gd name="T20" fmla="*/ 37 w 38"/>
                <a:gd name="T21" fmla="*/ 18 h 26"/>
                <a:gd name="T22" fmla="*/ 37 w 38"/>
                <a:gd name="T2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6">
                  <a:moveTo>
                    <a:pt x="37" y="17"/>
                  </a:moveTo>
                  <a:cubicBezTo>
                    <a:pt x="11" y="10"/>
                    <a:pt x="0" y="0"/>
                    <a:pt x="0" y="0"/>
                  </a:cubicBezTo>
                  <a:cubicBezTo>
                    <a:pt x="0" y="0"/>
                    <a:pt x="11" y="18"/>
                    <a:pt x="28" y="25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6"/>
                    <a:pt x="30" y="26"/>
                    <a:pt x="31" y="26"/>
                  </a:cubicBezTo>
                  <a:cubicBezTo>
                    <a:pt x="31" y="26"/>
                    <a:pt x="31" y="26"/>
                    <a:pt x="32" y="26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9"/>
                    <a:pt x="38" y="18"/>
                    <a:pt x="37" y="18"/>
                  </a:cubicBezTo>
                  <a:cubicBezTo>
                    <a:pt x="37" y="17"/>
                    <a:pt x="37" y="17"/>
                    <a:pt x="37" y="17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40BF581-63AB-9845-8BFC-0386CA5034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1638" y="2143126"/>
              <a:ext cx="187325" cy="47625"/>
            </a:xfrm>
            <a:custGeom>
              <a:avLst/>
              <a:gdLst>
                <a:gd name="T0" fmla="*/ 42 w 44"/>
                <a:gd name="T1" fmla="*/ 0 h 11"/>
                <a:gd name="T2" fmla="*/ 38 w 44"/>
                <a:gd name="T3" fmla="*/ 0 h 11"/>
                <a:gd name="T4" fmla="*/ 0 w 44"/>
                <a:gd name="T5" fmla="*/ 5 h 11"/>
                <a:gd name="T6" fmla="*/ 42 w 44"/>
                <a:gd name="T7" fmla="*/ 11 h 11"/>
                <a:gd name="T8" fmla="*/ 42 w 44"/>
                <a:gd name="T9" fmla="*/ 11 h 11"/>
                <a:gd name="T10" fmla="*/ 42 w 44"/>
                <a:gd name="T11" fmla="*/ 11 h 11"/>
                <a:gd name="T12" fmla="*/ 42 w 44"/>
                <a:gd name="T13" fmla="*/ 10 h 11"/>
                <a:gd name="T14" fmla="*/ 43 w 44"/>
                <a:gd name="T15" fmla="*/ 9 h 11"/>
                <a:gd name="T16" fmla="*/ 44 w 44"/>
                <a:gd name="T17" fmla="*/ 2 h 11"/>
                <a:gd name="T18" fmla="*/ 42 w 44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11">
                  <a:moveTo>
                    <a:pt x="42" y="0"/>
                  </a:moveTo>
                  <a:cubicBezTo>
                    <a:pt x="42" y="0"/>
                    <a:pt x="40" y="0"/>
                    <a:pt x="38" y="0"/>
                  </a:cubicBezTo>
                  <a:cubicBezTo>
                    <a:pt x="28" y="0"/>
                    <a:pt x="0" y="5"/>
                    <a:pt x="0" y="5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2" y="10"/>
                    <a:pt x="42" y="10"/>
                  </a:cubicBezTo>
                  <a:cubicBezTo>
                    <a:pt x="43" y="10"/>
                    <a:pt x="43" y="10"/>
                    <a:pt x="43" y="9"/>
                  </a:cubicBezTo>
                  <a:cubicBezTo>
                    <a:pt x="43" y="8"/>
                    <a:pt x="43" y="4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A23309CD-FDDF-694D-A212-EF385C7EA5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1638" y="2020888"/>
              <a:ext cx="165100" cy="112713"/>
            </a:xfrm>
            <a:custGeom>
              <a:avLst/>
              <a:gdLst>
                <a:gd name="T0" fmla="*/ 0 w 39"/>
                <a:gd name="T1" fmla="*/ 26 h 26"/>
                <a:gd name="T2" fmla="*/ 38 w 39"/>
                <a:gd name="T3" fmla="*/ 10 h 26"/>
                <a:gd name="T4" fmla="*/ 39 w 39"/>
                <a:gd name="T5" fmla="*/ 9 h 26"/>
                <a:gd name="T6" fmla="*/ 39 w 39"/>
                <a:gd name="T7" fmla="*/ 8 h 26"/>
                <a:gd name="T8" fmla="*/ 34 w 39"/>
                <a:gd name="T9" fmla="*/ 1 h 26"/>
                <a:gd name="T10" fmla="*/ 32 w 39"/>
                <a:gd name="T11" fmla="*/ 0 h 26"/>
                <a:gd name="T12" fmla="*/ 32 w 39"/>
                <a:gd name="T13" fmla="*/ 0 h 26"/>
                <a:gd name="T14" fmla="*/ 32 w 39"/>
                <a:gd name="T15" fmla="*/ 0 h 26"/>
                <a:gd name="T16" fmla="*/ 32 w 39"/>
                <a:gd name="T17" fmla="*/ 0 h 26"/>
                <a:gd name="T18" fmla="*/ 31 w 39"/>
                <a:gd name="T19" fmla="*/ 1 h 26"/>
                <a:gd name="T20" fmla="*/ 0 w 39"/>
                <a:gd name="T2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26">
                  <a:moveTo>
                    <a:pt x="0" y="26"/>
                  </a:moveTo>
                  <a:cubicBezTo>
                    <a:pt x="13" y="14"/>
                    <a:pt x="36" y="10"/>
                    <a:pt x="38" y="10"/>
                  </a:cubicBezTo>
                  <a:cubicBezTo>
                    <a:pt x="38" y="10"/>
                    <a:pt x="39" y="9"/>
                    <a:pt x="39" y="9"/>
                  </a:cubicBezTo>
                  <a:cubicBezTo>
                    <a:pt x="39" y="9"/>
                    <a:pt x="39" y="8"/>
                    <a:pt x="39" y="8"/>
                  </a:cubicBezTo>
                  <a:cubicBezTo>
                    <a:pt x="38" y="6"/>
                    <a:pt x="35" y="2"/>
                    <a:pt x="34" y="1"/>
                  </a:cubicBezTo>
                  <a:cubicBezTo>
                    <a:pt x="33" y="0"/>
                    <a:pt x="33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14" y="7"/>
                    <a:pt x="5" y="20"/>
                    <a:pt x="0" y="26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0F2F8850-6302-B84D-8843-A89D7817F5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1475" y="1989138"/>
              <a:ext cx="85725" cy="144463"/>
            </a:xfrm>
            <a:custGeom>
              <a:avLst/>
              <a:gdLst>
                <a:gd name="T0" fmla="*/ 1 w 20"/>
                <a:gd name="T1" fmla="*/ 33 h 33"/>
                <a:gd name="T2" fmla="*/ 2 w 20"/>
                <a:gd name="T3" fmla="*/ 27 h 33"/>
                <a:gd name="T4" fmla="*/ 20 w 20"/>
                <a:gd name="T5" fmla="*/ 2 h 33"/>
                <a:gd name="T6" fmla="*/ 20 w 20"/>
                <a:gd name="T7" fmla="*/ 0 h 33"/>
                <a:gd name="T8" fmla="*/ 19 w 20"/>
                <a:gd name="T9" fmla="*/ 0 h 33"/>
                <a:gd name="T10" fmla="*/ 11 w 20"/>
                <a:gd name="T11" fmla="*/ 0 h 33"/>
                <a:gd name="T12" fmla="*/ 10 w 20"/>
                <a:gd name="T13" fmla="*/ 0 h 33"/>
                <a:gd name="T14" fmla="*/ 9 w 20"/>
                <a:gd name="T15" fmla="*/ 1 h 33"/>
                <a:gd name="T16" fmla="*/ 8 w 20"/>
                <a:gd name="T17" fmla="*/ 3 h 33"/>
                <a:gd name="T18" fmla="*/ 7 w 20"/>
                <a:gd name="T19" fmla="*/ 4 h 33"/>
                <a:gd name="T20" fmla="*/ 7 w 20"/>
                <a:gd name="T21" fmla="*/ 4 h 33"/>
                <a:gd name="T22" fmla="*/ 6 w 20"/>
                <a:gd name="T23" fmla="*/ 5 h 33"/>
                <a:gd name="T24" fmla="*/ 1 w 20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33">
                  <a:moveTo>
                    <a:pt x="1" y="33"/>
                  </a:moveTo>
                  <a:cubicBezTo>
                    <a:pt x="1" y="32"/>
                    <a:pt x="2" y="28"/>
                    <a:pt x="2" y="27"/>
                  </a:cubicBezTo>
                  <a:cubicBezTo>
                    <a:pt x="6" y="15"/>
                    <a:pt x="16" y="5"/>
                    <a:pt x="20" y="2"/>
                  </a:cubicBezTo>
                  <a:cubicBezTo>
                    <a:pt x="20" y="2"/>
                    <a:pt x="20" y="1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4" y="9"/>
                    <a:pt x="0" y="20"/>
                    <a:pt x="1" y="33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5BDF4093-1CA7-7941-A443-CDE0208E19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1150" y="2051051"/>
              <a:ext cx="47625" cy="87313"/>
            </a:xfrm>
            <a:custGeom>
              <a:avLst/>
              <a:gdLst>
                <a:gd name="T0" fmla="*/ 11 w 11"/>
                <a:gd name="T1" fmla="*/ 20 h 20"/>
                <a:gd name="T2" fmla="*/ 6 w 11"/>
                <a:gd name="T3" fmla="*/ 2 h 20"/>
                <a:gd name="T4" fmla="*/ 6 w 11"/>
                <a:gd name="T5" fmla="*/ 1 h 20"/>
                <a:gd name="T6" fmla="*/ 5 w 11"/>
                <a:gd name="T7" fmla="*/ 0 h 20"/>
                <a:gd name="T8" fmla="*/ 3 w 11"/>
                <a:gd name="T9" fmla="*/ 1 h 20"/>
                <a:gd name="T10" fmla="*/ 0 w 11"/>
                <a:gd name="T11" fmla="*/ 8 h 20"/>
                <a:gd name="T12" fmla="*/ 0 w 11"/>
                <a:gd name="T13" fmla="*/ 9 h 20"/>
                <a:gd name="T14" fmla="*/ 11 w 11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20">
                  <a:moveTo>
                    <a:pt x="11" y="20"/>
                  </a:moveTo>
                  <a:cubicBezTo>
                    <a:pt x="11" y="20"/>
                    <a:pt x="6" y="1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3" y="1"/>
                  </a:cubicBezTo>
                  <a:cubicBezTo>
                    <a:pt x="2" y="3"/>
                    <a:pt x="0" y="8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2" y="14"/>
                    <a:pt x="11" y="20"/>
                    <a:pt x="11" y="20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C47D4008-8557-2446-9FF5-0C73A5EDA8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73213" y="2185988"/>
              <a:ext cx="50800" cy="84138"/>
            </a:xfrm>
            <a:custGeom>
              <a:avLst/>
              <a:gdLst>
                <a:gd name="T0" fmla="*/ 1 w 12"/>
                <a:gd name="T1" fmla="*/ 9 h 19"/>
                <a:gd name="T2" fmla="*/ 0 w 12"/>
                <a:gd name="T3" fmla="*/ 10 h 19"/>
                <a:gd name="T4" fmla="*/ 2 w 12"/>
                <a:gd name="T5" fmla="*/ 18 h 19"/>
                <a:gd name="T6" fmla="*/ 4 w 12"/>
                <a:gd name="T7" fmla="*/ 18 h 19"/>
                <a:gd name="T8" fmla="*/ 5 w 12"/>
                <a:gd name="T9" fmla="*/ 16 h 19"/>
                <a:gd name="T10" fmla="*/ 12 w 12"/>
                <a:gd name="T11" fmla="*/ 0 h 19"/>
                <a:gd name="T12" fmla="*/ 1 w 12"/>
                <a:gd name="T1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9">
                  <a:moveTo>
                    <a:pt x="1" y="9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1" y="10"/>
                    <a:pt x="1" y="15"/>
                    <a:pt x="2" y="18"/>
                  </a:cubicBezTo>
                  <a:cubicBezTo>
                    <a:pt x="3" y="19"/>
                    <a:pt x="4" y="18"/>
                    <a:pt x="4" y="18"/>
                  </a:cubicBezTo>
                  <a:cubicBezTo>
                    <a:pt x="5" y="18"/>
                    <a:pt x="5" y="17"/>
                    <a:pt x="5" y="16"/>
                  </a:cubicBezTo>
                  <a:cubicBezTo>
                    <a:pt x="7" y="9"/>
                    <a:pt x="12" y="0"/>
                    <a:pt x="12" y="0"/>
                  </a:cubicBezTo>
                  <a:cubicBezTo>
                    <a:pt x="12" y="0"/>
                    <a:pt x="4" y="4"/>
                    <a:pt x="1" y="9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0E2C67BC-A95B-9E4B-A17B-187CF931F3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3538" y="2185988"/>
              <a:ext cx="96837" cy="166688"/>
            </a:xfrm>
            <a:custGeom>
              <a:avLst/>
              <a:gdLst>
                <a:gd name="T0" fmla="*/ 20 w 23"/>
                <a:gd name="T1" fmla="*/ 32 h 38"/>
                <a:gd name="T2" fmla="*/ 19 w 23"/>
                <a:gd name="T3" fmla="*/ 31 h 38"/>
                <a:gd name="T4" fmla="*/ 19 w 23"/>
                <a:gd name="T5" fmla="*/ 31 h 38"/>
                <a:gd name="T6" fmla="*/ 3 w 23"/>
                <a:gd name="T7" fmla="*/ 0 h 38"/>
                <a:gd name="T8" fmla="*/ 12 w 23"/>
                <a:gd name="T9" fmla="*/ 38 h 38"/>
                <a:gd name="T10" fmla="*/ 12 w 23"/>
                <a:gd name="T11" fmla="*/ 38 h 38"/>
                <a:gd name="T12" fmla="*/ 12 w 23"/>
                <a:gd name="T13" fmla="*/ 38 h 38"/>
                <a:gd name="T14" fmla="*/ 13 w 23"/>
                <a:gd name="T15" fmla="*/ 38 h 38"/>
                <a:gd name="T16" fmla="*/ 22 w 23"/>
                <a:gd name="T17" fmla="*/ 36 h 38"/>
                <a:gd name="T18" fmla="*/ 22 w 23"/>
                <a:gd name="T19" fmla="*/ 36 h 38"/>
                <a:gd name="T20" fmla="*/ 23 w 23"/>
                <a:gd name="T21" fmla="*/ 36 h 38"/>
                <a:gd name="T22" fmla="*/ 23 w 23"/>
                <a:gd name="T23" fmla="*/ 34 h 38"/>
                <a:gd name="T24" fmla="*/ 20 w 23"/>
                <a:gd name="T25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38">
                  <a:moveTo>
                    <a:pt x="20" y="32"/>
                  </a:move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5" y="16"/>
                    <a:pt x="3" y="0"/>
                    <a:pt x="3" y="0"/>
                  </a:cubicBezTo>
                  <a:cubicBezTo>
                    <a:pt x="3" y="0"/>
                    <a:pt x="0" y="24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5"/>
                    <a:pt x="23" y="35"/>
                    <a:pt x="23" y="34"/>
                  </a:cubicBezTo>
                  <a:cubicBezTo>
                    <a:pt x="22" y="34"/>
                    <a:pt x="21" y="33"/>
                    <a:pt x="20" y="32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E411516D-13A3-6D41-B4A0-F21A9F6DA8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55751" y="2138363"/>
              <a:ext cx="63500" cy="39688"/>
            </a:xfrm>
            <a:custGeom>
              <a:avLst/>
              <a:gdLst>
                <a:gd name="T0" fmla="*/ 15 w 15"/>
                <a:gd name="T1" fmla="*/ 5 h 9"/>
                <a:gd name="T2" fmla="*/ 11 w 15"/>
                <a:gd name="T3" fmla="*/ 4 h 9"/>
                <a:gd name="T4" fmla="*/ 4 w 15"/>
                <a:gd name="T5" fmla="*/ 1 h 9"/>
                <a:gd name="T6" fmla="*/ 3 w 15"/>
                <a:gd name="T7" fmla="*/ 0 h 9"/>
                <a:gd name="T8" fmla="*/ 2 w 15"/>
                <a:gd name="T9" fmla="*/ 0 h 9"/>
                <a:gd name="T10" fmla="*/ 2 w 15"/>
                <a:gd name="T11" fmla="*/ 0 h 9"/>
                <a:gd name="T12" fmla="*/ 1 w 15"/>
                <a:gd name="T13" fmla="*/ 1 h 9"/>
                <a:gd name="T14" fmla="*/ 0 w 15"/>
                <a:gd name="T15" fmla="*/ 8 h 9"/>
                <a:gd name="T16" fmla="*/ 1 w 15"/>
                <a:gd name="T17" fmla="*/ 8 h 9"/>
                <a:gd name="T18" fmla="*/ 1 w 15"/>
                <a:gd name="T19" fmla="*/ 9 h 9"/>
                <a:gd name="T20" fmla="*/ 2 w 15"/>
                <a:gd name="T21" fmla="*/ 9 h 9"/>
                <a:gd name="T22" fmla="*/ 12 w 15"/>
                <a:gd name="T23" fmla="*/ 6 h 9"/>
                <a:gd name="T24" fmla="*/ 15 w 15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9">
                  <a:moveTo>
                    <a:pt x="15" y="5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6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2"/>
                    <a:pt x="0" y="7"/>
                    <a:pt x="0" y="8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8"/>
                    <a:pt x="9" y="7"/>
                    <a:pt x="12" y="6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0" name="Rettangolo 37">
            <a:extLst>
              <a:ext uri="{FF2B5EF4-FFF2-40B4-BE49-F238E27FC236}">
                <a16:creationId xmlns:a16="http://schemas.microsoft.com/office/drawing/2014/main" id="{D408CDF2-B500-E342-B3B6-0267EF709259}"/>
              </a:ext>
            </a:extLst>
          </p:cNvPr>
          <p:cNvSpPr/>
          <p:nvPr/>
        </p:nvSpPr>
        <p:spPr>
          <a:xfrm>
            <a:off x="456042" y="6500844"/>
            <a:ext cx="332499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noProof="0" dirty="0">
                <a:solidFill>
                  <a:srgbClr val="5B6770"/>
                </a:solidFill>
              </a:rPr>
              <a:t>© 2020 Leonardo/Selex ES Inc. </a:t>
            </a:r>
          </a:p>
        </p:txBody>
      </p:sp>
      <p:sp>
        <p:nvSpPr>
          <p:cNvPr id="21" name="Rettangolo 36">
            <a:extLst>
              <a:ext uri="{FF2B5EF4-FFF2-40B4-BE49-F238E27FC236}">
                <a16:creationId xmlns:a16="http://schemas.microsoft.com/office/drawing/2014/main" id="{9A650A4A-1B01-3C49-A76C-6ACB460B8D7E}"/>
              </a:ext>
            </a:extLst>
          </p:cNvPr>
          <p:cNvSpPr/>
          <p:nvPr/>
        </p:nvSpPr>
        <p:spPr>
          <a:xfrm>
            <a:off x="539552" y="419162"/>
            <a:ext cx="198000" cy="45719"/>
          </a:xfrm>
          <a:prstGeom prst="rect">
            <a:avLst/>
          </a:prstGeom>
          <a:solidFill>
            <a:srgbClr val="EA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Connettore diritto 38">
            <a:extLst>
              <a:ext uri="{FF2B5EF4-FFF2-40B4-BE49-F238E27FC236}">
                <a16:creationId xmlns:a16="http://schemas.microsoft.com/office/drawing/2014/main" id="{0402318B-A403-584D-921F-6FB2396B3616}"/>
              </a:ext>
            </a:extLst>
          </p:cNvPr>
          <p:cNvCxnSpPr/>
          <p:nvPr/>
        </p:nvCxnSpPr>
        <p:spPr>
          <a:xfrm flipV="1">
            <a:off x="8269147" y="6602083"/>
            <a:ext cx="477107" cy="274203"/>
          </a:xfrm>
          <a:prstGeom prst="line">
            <a:avLst/>
          </a:prstGeom>
          <a:ln w="19050">
            <a:solidFill>
              <a:srgbClr val="EA00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4204352-659B-D745-8E69-B9A426118692}"/>
              </a:ext>
            </a:extLst>
          </p:cNvPr>
          <p:cNvSpPr txBox="1"/>
          <p:nvPr/>
        </p:nvSpPr>
        <p:spPr>
          <a:xfrm>
            <a:off x="539552" y="557789"/>
            <a:ext cx="8188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A002A"/>
                </a:solidFill>
              </a:rPr>
              <a:t>INSTALLATION OF PORTABLE SYSTEM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9E8412-23AB-3E4F-A242-03519E03E136}"/>
              </a:ext>
            </a:extLst>
          </p:cNvPr>
          <p:cNvSpPr txBox="1"/>
          <p:nvPr/>
        </p:nvSpPr>
        <p:spPr>
          <a:xfrm>
            <a:off x="91440" y="1294273"/>
            <a:ext cx="6467856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Plug in USB power to either a USB power outlet or provided lighter adapter: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2000" dirty="0"/>
              <a:t>After a few seconds, you will hear an audible “chirp” and see the LED lights</a:t>
            </a:r>
          </a:p>
          <a:p>
            <a:pPr lvl="1"/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Speaker box should be stored out of direct sunlight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Place GPS receiver on the dashboard with provided Velcro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Place light bar on the instrument panel (or anywhere within view of the driver) with provided Velcro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E8F8AC9-172B-CB49-A22C-5B84AD164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936" y="4554613"/>
            <a:ext cx="2295487" cy="1765541"/>
          </a:xfrm>
          <a:prstGeom prst="rect">
            <a:avLst/>
          </a:prstGeom>
        </p:spPr>
      </p:pic>
      <p:pic>
        <p:nvPicPr>
          <p:cNvPr id="5" name="Picture 4" descr="A picture containing subway, kitchen appliance&#10;&#10;Description automatically generated">
            <a:extLst>
              <a:ext uri="{FF2B5EF4-FFF2-40B4-BE49-F238E27FC236}">
                <a16:creationId xmlns:a16="http://schemas.microsoft.com/office/drawing/2014/main" id="{57AE4DE2-CC0C-9D44-0B43-3635356010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4" t="13805" r="54364" b="22146"/>
          <a:stretch/>
        </p:blipFill>
        <p:spPr>
          <a:xfrm rot="5400000">
            <a:off x="7228496" y="2593535"/>
            <a:ext cx="884702" cy="2303151"/>
          </a:xfrm>
          <a:prstGeom prst="rect">
            <a:avLst/>
          </a:prstGeom>
        </p:spPr>
      </p:pic>
      <p:pic>
        <p:nvPicPr>
          <p:cNvPr id="7" name="Picture 6" descr="A steering wheel and dashboard of a car&#10;&#10;Description automatically generated with medium confidence">
            <a:extLst>
              <a:ext uri="{FF2B5EF4-FFF2-40B4-BE49-F238E27FC236}">
                <a16:creationId xmlns:a16="http://schemas.microsoft.com/office/drawing/2014/main" id="{3187219B-292F-BC20-AE28-F712B3C33D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 t="10581" r="12322" b="14061"/>
          <a:stretch/>
        </p:blipFill>
        <p:spPr>
          <a:xfrm>
            <a:off x="6526936" y="982200"/>
            <a:ext cx="2296686" cy="1953407"/>
          </a:xfrm>
          <a:prstGeom prst="rect">
            <a:avLst/>
          </a:prstGeom>
        </p:spPr>
      </p:pic>
      <p:pic>
        <p:nvPicPr>
          <p:cNvPr id="31" name="Picture 30" descr="A picture containing text, indoor, device, control panel&#10;&#10;Description automatically generated">
            <a:extLst>
              <a:ext uri="{FF2B5EF4-FFF2-40B4-BE49-F238E27FC236}">
                <a16:creationId xmlns:a16="http://schemas.microsoft.com/office/drawing/2014/main" id="{36EC4AA1-DBFA-CC19-56A8-B98A0D7B4E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9822" r="8800" b="31161"/>
          <a:stretch/>
        </p:blipFill>
        <p:spPr>
          <a:xfrm>
            <a:off x="985706" y="4561620"/>
            <a:ext cx="4679324" cy="175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35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817474" y="3248436"/>
            <a:ext cx="5902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30MPH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010668" y="2284449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45MPH</a:t>
            </a:r>
          </a:p>
        </p:txBody>
      </p:sp>
      <p:sp>
        <p:nvSpPr>
          <p:cNvPr id="12" name="pg num">
            <a:extLst>
              <a:ext uri="{FF2B5EF4-FFF2-40B4-BE49-F238E27FC236}">
                <a16:creationId xmlns:a16="http://schemas.microsoft.com/office/drawing/2014/main" id="{70DEF09A-9ED2-8B48-BA30-08E8B8553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430" y="6524690"/>
            <a:ext cx="285662" cy="1231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>
            <a:spAutoFit/>
          </a:bodyPr>
          <a:lstStyle/>
          <a:p>
            <a:pPr algn="ctr"/>
            <a:fld id="{E7E4AC88-19C6-40A4-9EF0-FC456228FC9F}" type="slidenum">
              <a:rPr lang="en-US" sz="800" noProof="0" smtClean="0">
                <a:solidFill>
                  <a:srgbClr val="5B6770"/>
                </a:solidFill>
              </a:rPr>
              <a:pPr algn="ctr"/>
              <a:t>4</a:t>
            </a:fld>
            <a:endParaRPr lang="en-US" sz="800" noProof="0" dirty="0">
              <a:solidFill>
                <a:srgbClr val="5B6770"/>
              </a:solidFill>
            </a:endParaRPr>
          </a:p>
        </p:txBody>
      </p:sp>
      <p:cxnSp>
        <p:nvCxnSpPr>
          <p:cNvPr id="13" name="Connettore diritto 27">
            <a:extLst>
              <a:ext uri="{FF2B5EF4-FFF2-40B4-BE49-F238E27FC236}">
                <a16:creationId xmlns:a16="http://schemas.microsoft.com/office/drawing/2014/main" id="{1B133AB9-BBC2-F34A-A9F6-2F8E22E3B0CD}"/>
              </a:ext>
            </a:extLst>
          </p:cNvPr>
          <p:cNvCxnSpPr/>
          <p:nvPr/>
        </p:nvCxnSpPr>
        <p:spPr>
          <a:xfrm>
            <a:off x="539552" y="419162"/>
            <a:ext cx="8206702" cy="0"/>
          </a:xfrm>
          <a:prstGeom prst="line">
            <a:avLst/>
          </a:prstGeom>
          <a:ln w="6350">
            <a:solidFill>
              <a:srgbClr val="EA00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uppo 25">
            <a:extLst>
              <a:ext uri="{FF2B5EF4-FFF2-40B4-BE49-F238E27FC236}">
                <a16:creationId xmlns:a16="http://schemas.microsoft.com/office/drawing/2014/main" id="{8C96FF96-203C-924C-90D7-7AF937CB9D1A}"/>
              </a:ext>
            </a:extLst>
          </p:cNvPr>
          <p:cNvGrpSpPr/>
          <p:nvPr/>
        </p:nvGrpSpPr>
        <p:grpSpPr>
          <a:xfrm>
            <a:off x="8571630" y="182889"/>
            <a:ext cx="174624" cy="209367"/>
            <a:chOff x="1555751" y="1989138"/>
            <a:chExt cx="303212" cy="363538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F8A8A72-51AD-3C4D-8EB8-1DB7E3D518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6875" y="2185988"/>
              <a:ext cx="161925" cy="114300"/>
            </a:xfrm>
            <a:custGeom>
              <a:avLst/>
              <a:gdLst>
                <a:gd name="T0" fmla="*/ 37 w 38"/>
                <a:gd name="T1" fmla="*/ 17 h 26"/>
                <a:gd name="T2" fmla="*/ 0 w 38"/>
                <a:gd name="T3" fmla="*/ 0 h 26"/>
                <a:gd name="T4" fmla="*/ 28 w 38"/>
                <a:gd name="T5" fmla="*/ 25 h 26"/>
                <a:gd name="T6" fmla="*/ 29 w 38"/>
                <a:gd name="T7" fmla="*/ 26 h 26"/>
                <a:gd name="T8" fmla="*/ 29 w 38"/>
                <a:gd name="T9" fmla="*/ 26 h 26"/>
                <a:gd name="T10" fmla="*/ 29 w 38"/>
                <a:gd name="T11" fmla="*/ 26 h 26"/>
                <a:gd name="T12" fmla="*/ 30 w 38"/>
                <a:gd name="T13" fmla="*/ 26 h 26"/>
                <a:gd name="T14" fmla="*/ 31 w 38"/>
                <a:gd name="T15" fmla="*/ 26 h 26"/>
                <a:gd name="T16" fmla="*/ 32 w 38"/>
                <a:gd name="T17" fmla="*/ 26 h 26"/>
                <a:gd name="T18" fmla="*/ 37 w 38"/>
                <a:gd name="T19" fmla="*/ 19 h 26"/>
                <a:gd name="T20" fmla="*/ 37 w 38"/>
                <a:gd name="T21" fmla="*/ 18 h 26"/>
                <a:gd name="T22" fmla="*/ 37 w 38"/>
                <a:gd name="T2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6">
                  <a:moveTo>
                    <a:pt x="37" y="17"/>
                  </a:moveTo>
                  <a:cubicBezTo>
                    <a:pt x="11" y="10"/>
                    <a:pt x="0" y="0"/>
                    <a:pt x="0" y="0"/>
                  </a:cubicBezTo>
                  <a:cubicBezTo>
                    <a:pt x="0" y="0"/>
                    <a:pt x="11" y="18"/>
                    <a:pt x="28" y="25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6"/>
                    <a:pt x="30" y="26"/>
                    <a:pt x="31" y="26"/>
                  </a:cubicBezTo>
                  <a:cubicBezTo>
                    <a:pt x="31" y="26"/>
                    <a:pt x="31" y="26"/>
                    <a:pt x="32" y="26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9"/>
                    <a:pt x="38" y="18"/>
                    <a:pt x="37" y="18"/>
                  </a:cubicBezTo>
                  <a:cubicBezTo>
                    <a:pt x="37" y="17"/>
                    <a:pt x="37" y="17"/>
                    <a:pt x="37" y="17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FDE42FF3-4F78-DE48-9CAA-6EEED2E0F4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1638" y="2143126"/>
              <a:ext cx="187325" cy="47625"/>
            </a:xfrm>
            <a:custGeom>
              <a:avLst/>
              <a:gdLst>
                <a:gd name="T0" fmla="*/ 42 w 44"/>
                <a:gd name="T1" fmla="*/ 0 h 11"/>
                <a:gd name="T2" fmla="*/ 38 w 44"/>
                <a:gd name="T3" fmla="*/ 0 h 11"/>
                <a:gd name="T4" fmla="*/ 0 w 44"/>
                <a:gd name="T5" fmla="*/ 5 h 11"/>
                <a:gd name="T6" fmla="*/ 42 w 44"/>
                <a:gd name="T7" fmla="*/ 11 h 11"/>
                <a:gd name="T8" fmla="*/ 42 w 44"/>
                <a:gd name="T9" fmla="*/ 11 h 11"/>
                <a:gd name="T10" fmla="*/ 42 w 44"/>
                <a:gd name="T11" fmla="*/ 11 h 11"/>
                <a:gd name="T12" fmla="*/ 42 w 44"/>
                <a:gd name="T13" fmla="*/ 10 h 11"/>
                <a:gd name="T14" fmla="*/ 43 w 44"/>
                <a:gd name="T15" fmla="*/ 9 h 11"/>
                <a:gd name="T16" fmla="*/ 44 w 44"/>
                <a:gd name="T17" fmla="*/ 2 h 11"/>
                <a:gd name="T18" fmla="*/ 42 w 44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11">
                  <a:moveTo>
                    <a:pt x="42" y="0"/>
                  </a:moveTo>
                  <a:cubicBezTo>
                    <a:pt x="42" y="0"/>
                    <a:pt x="40" y="0"/>
                    <a:pt x="38" y="0"/>
                  </a:cubicBezTo>
                  <a:cubicBezTo>
                    <a:pt x="28" y="0"/>
                    <a:pt x="0" y="5"/>
                    <a:pt x="0" y="5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2" y="10"/>
                    <a:pt x="42" y="10"/>
                  </a:cubicBezTo>
                  <a:cubicBezTo>
                    <a:pt x="43" y="10"/>
                    <a:pt x="43" y="10"/>
                    <a:pt x="43" y="9"/>
                  </a:cubicBezTo>
                  <a:cubicBezTo>
                    <a:pt x="43" y="8"/>
                    <a:pt x="43" y="4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81C7F76-B067-F546-859A-6A223D53DE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1638" y="2020888"/>
              <a:ext cx="165100" cy="112713"/>
            </a:xfrm>
            <a:custGeom>
              <a:avLst/>
              <a:gdLst>
                <a:gd name="T0" fmla="*/ 0 w 39"/>
                <a:gd name="T1" fmla="*/ 26 h 26"/>
                <a:gd name="T2" fmla="*/ 38 w 39"/>
                <a:gd name="T3" fmla="*/ 10 h 26"/>
                <a:gd name="T4" fmla="*/ 39 w 39"/>
                <a:gd name="T5" fmla="*/ 9 h 26"/>
                <a:gd name="T6" fmla="*/ 39 w 39"/>
                <a:gd name="T7" fmla="*/ 8 h 26"/>
                <a:gd name="T8" fmla="*/ 34 w 39"/>
                <a:gd name="T9" fmla="*/ 1 h 26"/>
                <a:gd name="T10" fmla="*/ 32 w 39"/>
                <a:gd name="T11" fmla="*/ 0 h 26"/>
                <a:gd name="T12" fmla="*/ 32 w 39"/>
                <a:gd name="T13" fmla="*/ 0 h 26"/>
                <a:gd name="T14" fmla="*/ 32 w 39"/>
                <a:gd name="T15" fmla="*/ 0 h 26"/>
                <a:gd name="T16" fmla="*/ 32 w 39"/>
                <a:gd name="T17" fmla="*/ 0 h 26"/>
                <a:gd name="T18" fmla="*/ 31 w 39"/>
                <a:gd name="T19" fmla="*/ 1 h 26"/>
                <a:gd name="T20" fmla="*/ 0 w 39"/>
                <a:gd name="T2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26">
                  <a:moveTo>
                    <a:pt x="0" y="26"/>
                  </a:moveTo>
                  <a:cubicBezTo>
                    <a:pt x="13" y="14"/>
                    <a:pt x="36" y="10"/>
                    <a:pt x="38" y="10"/>
                  </a:cubicBezTo>
                  <a:cubicBezTo>
                    <a:pt x="38" y="10"/>
                    <a:pt x="39" y="9"/>
                    <a:pt x="39" y="9"/>
                  </a:cubicBezTo>
                  <a:cubicBezTo>
                    <a:pt x="39" y="9"/>
                    <a:pt x="39" y="8"/>
                    <a:pt x="39" y="8"/>
                  </a:cubicBezTo>
                  <a:cubicBezTo>
                    <a:pt x="38" y="6"/>
                    <a:pt x="35" y="2"/>
                    <a:pt x="34" y="1"/>
                  </a:cubicBezTo>
                  <a:cubicBezTo>
                    <a:pt x="33" y="0"/>
                    <a:pt x="33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14" y="7"/>
                    <a:pt x="5" y="20"/>
                    <a:pt x="0" y="26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C0E77574-7702-914A-AC83-04CD80C19C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1475" y="1989138"/>
              <a:ext cx="85725" cy="144463"/>
            </a:xfrm>
            <a:custGeom>
              <a:avLst/>
              <a:gdLst>
                <a:gd name="T0" fmla="*/ 1 w 20"/>
                <a:gd name="T1" fmla="*/ 33 h 33"/>
                <a:gd name="T2" fmla="*/ 2 w 20"/>
                <a:gd name="T3" fmla="*/ 27 h 33"/>
                <a:gd name="T4" fmla="*/ 20 w 20"/>
                <a:gd name="T5" fmla="*/ 2 h 33"/>
                <a:gd name="T6" fmla="*/ 20 w 20"/>
                <a:gd name="T7" fmla="*/ 0 h 33"/>
                <a:gd name="T8" fmla="*/ 19 w 20"/>
                <a:gd name="T9" fmla="*/ 0 h 33"/>
                <a:gd name="T10" fmla="*/ 11 w 20"/>
                <a:gd name="T11" fmla="*/ 0 h 33"/>
                <a:gd name="T12" fmla="*/ 10 w 20"/>
                <a:gd name="T13" fmla="*/ 0 h 33"/>
                <a:gd name="T14" fmla="*/ 9 w 20"/>
                <a:gd name="T15" fmla="*/ 1 h 33"/>
                <a:gd name="T16" fmla="*/ 8 w 20"/>
                <a:gd name="T17" fmla="*/ 3 h 33"/>
                <a:gd name="T18" fmla="*/ 7 w 20"/>
                <a:gd name="T19" fmla="*/ 4 h 33"/>
                <a:gd name="T20" fmla="*/ 7 w 20"/>
                <a:gd name="T21" fmla="*/ 4 h 33"/>
                <a:gd name="T22" fmla="*/ 6 w 20"/>
                <a:gd name="T23" fmla="*/ 5 h 33"/>
                <a:gd name="T24" fmla="*/ 1 w 20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33">
                  <a:moveTo>
                    <a:pt x="1" y="33"/>
                  </a:moveTo>
                  <a:cubicBezTo>
                    <a:pt x="1" y="32"/>
                    <a:pt x="2" y="28"/>
                    <a:pt x="2" y="27"/>
                  </a:cubicBezTo>
                  <a:cubicBezTo>
                    <a:pt x="6" y="15"/>
                    <a:pt x="16" y="5"/>
                    <a:pt x="20" y="2"/>
                  </a:cubicBezTo>
                  <a:cubicBezTo>
                    <a:pt x="20" y="2"/>
                    <a:pt x="20" y="1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4" y="9"/>
                    <a:pt x="0" y="20"/>
                    <a:pt x="1" y="33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4E519E02-38AA-3048-B3E5-FA5C0FF925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1150" y="2051051"/>
              <a:ext cx="47625" cy="87313"/>
            </a:xfrm>
            <a:custGeom>
              <a:avLst/>
              <a:gdLst>
                <a:gd name="T0" fmla="*/ 11 w 11"/>
                <a:gd name="T1" fmla="*/ 20 h 20"/>
                <a:gd name="T2" fmla="*/ 6 w 11"/>
                <a:gd name="T3" fmla="*/ 2 h 20"/>
                <a:gd name="T4" fmla="*/ 6 w 11"/>
                <a:gd name="T5" fmla="*/ 1 h 20"/>
                <a:gd name="T6" fmla="*/ 5 w 11"/>
                <a:gd name="T7" fmla="*/ 0 h 20"/>
                <a:gd name="T8" fmla="*/ 3 w 11"/>
                <a:gd name="T9" fmla="*/ 1 h 20"/>
                <a:gd name="T10" fmla="*/ 0 w 11"/>
                <a:gd name="T11" fmla="*/ 8 h 20"/>
                <a:gd name="T12" fmla="*/ 0 w 11"/>
                <a:gd name="T13" fmla="*/ 9 h 20"/>
                <a:gd name="T14" fmla="*/ 11 w 11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20">
                  <a:moveTo>
                    <a:pt x="11" y="20"/>
                  </a:moveTo>
                  <a:cubicBezTo>
                    <a:pt x="11" y="20"/>
                    <a:pt x="6" y="1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3" y="1"/>
                  </a:cubicBezTo>
                  <a:cubicBezTo>
                    <a:pt x="2" y="3"/>
                    <a:pt x="0" y="8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2" y="14"/>
                    <a:pt x="11" y="20"/>
                    <a:pt x="11" y="20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568CB5B7-19C9-1044-8A62-6C3B9D6521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73213" y="2185988"/>
              <a:ext cx="50800" cy="84138"/>
            </a:xfrm>
            <a:custGeom>
              <a:avLst/>
              <a:gdLst>
                <a:gd name="T0" fmla="*/ 1 w 12"/>
                <a:gd name="T1" fmla="*/ 9 h 19"/>
                <a:gd name="T2" fmla="*/ 0 w 12"/>
                <a:gd name="T3" fmla="*/ 10 h 19"/>
                <a:gd name="T4" fmla="*/ 2 w 12"/>
                <a:gd name="T5" fmla="*/ 18 h 19"/>
                <a:gd name="T6" fmla="*/ 4 w 12"/>
                <a:gd name="T7" fmla="*/ 18 h 19"/>
                <a:gd name="T8" fmla="*/ 5 w 12"/>
                <a:gd name="T9" fmla="*/ 16 h 19"/>
                <a:gd name="T10" fmla="*/ 12 w 12"/>
                <a:gd name="T11" fmla="*/ 0 h 19"/>
                <a:gd name="T12" fmla="*/ 1 w 12"/>
                <a:gd name="T1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9">
                  <a:moveTo>
                    <a:pt x="1" y="9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1" y="10"/>
                    <a:pt x="1" y="15"/>
                    <a:pt x="2" y="18"/>
                  </a:cubicBezTo>
                  <a:cubicBezTo>
                    <a:pt x="3" y="19"/>
                    <a:pt x="4" y="18"/>
                    <a:pt x="4" y="18"/>
                  </a:cubicBezTo>
                  <a:cubicBezTo>
                    <a:pt x="5" y="18"/>
                    <a:pt x="5" y="17"/>
                    <a:pt x="5" y="16"/>
                  </a:cubicBezTo>
                  <a:cubicBezTo>
                    <a:pt x="7" y="9"/>
                    <a:pt x="12" y="0"/>
                    <a:pt x="12" y="0"/>
                  </a:cubicBezTo>
                  <a:cubicBezTo>
                    <a:pt x="12" y="0"/>
                    <a:pt x="4" y="4"/>
                    <a:pt x="1" y="9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1795DFB4-3105-7C40-990C-DB1659F4ED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3538" y="2185988"/>
              <a:ext cx="96837" cy="166688"/>
            </a:xfrm>
            <a:custGeom>
              <a:avLst/>
              <a:gdLst>
                <a:gd name="T0" fmla="*/ 20 w 23"/>
                <a:gd name="T1" fmla="*/ 32 h 38"/>
                <a:gd name="T2" fmla="*/ 19 w 23"/>
                <a:gd name="T3" fmla="*/ 31 h 38"/>
                <a:gd name="T4" fmla="*/ 19 w 23"/>
                <a:gd name="T5" fmla="*/ 31 h 38"/>
                <a:gd name="T6" fmla="*/ 3 w 23"/>
                <a:gd name="T7" fmla="*/ 0 h 38"/>
                <a:gd name="T8" fmla="*/ 12 w 23"/>
                <a:gd name="T9" fmla="*/ 38 h 38"/>
                <a:gd name="T10" fmla="*/ 12 w 23"/>
                <a:gd name="T11" fmla="*/ 38 h 38"/>
                <a:gd name="T12" fmla="*/ 12 w 23"/>
                <a:gd name="T13" fmla="*/ 38 h 38"/>
                <a:gd name="T14" fmla="*/ 13 w 23"/>
                <a:gd name="T15" fmla="*/ 38 h 38"/>
                <a:gd name="T16" fmla="*/ 22 w 23"/>
                <a:gd name="T17" fmla="*/ 36 h 38"/>
                <a:gd name="T18" fmla="*/ 22 w 23"/>
                <a:gd name="T19" fmla="*/ 36 h 38"/>
                <a:gd name="T20" fmla="*/ 23 w 23"/>
                <a:gd name="T21" fmla="*/ 36 h 38"/>
                <a:gd name="T22" fmla="*/ 23 w 23"/>
                <a:gd name="T23" fmla="*/ 34 h 38"/>
                <a:gd name="T24" fmla="*/ 20 w 23"/>
                <a:gd name="T25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38">
                  <a:moveTo>
                    <a:pt x="20" y="32"/>
                  </a:move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5" y="16"/>
                    <a:pt x="3" y="0"/>
                    <a:pt x="3" y="0"/>
                  </a:cubicBezTo>
                  <a:cubicBezTo>
                    <a:pt x="3" y="0"/>
                    <a:pt x="0" y="24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5"/>
                    <a:pt x="23" y="35"/>
                    <a:pt x="23" y="34"/>
                  </a:cubicBezTo>
                  <a:cubicBezTo>
                    <a:pt x="22" y="34"/>
                    <a:pt x="21" y="33"/>
                    <a:pt x="20" y="32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279A3087-89C4-6043-A6C7-AD6C9A60DF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55751" y="2138363"/>
              <a:ext cx="63500" cy="39688"/>
            </a:xfrm>
            <a:custGeom>
              <a:avLst/>
              <a:gdLst>
                <a:gd name="T0" fmla="*/ 15 w 15"/>
                <a:gd name="T1" fmla="*/ 5 h 9"/>
                <a:gd name="T2" fmla="*/ 11 w 15"/>
                <a:gd name="T3" fmla="*/ 4 h 9"/>
                <a:gd name="T4" fmla="*/ 4 w 15"/>
                <a:gd name="T5" fmla="*/ 1 h 9"/>
                <a:gd name="T6" fmla="*/ 3 w 15"/>
                <a:gd name="T7" fmla="*/ 0 h 9"/>
                <a:gd name="T8" fmla="*/ 2 w 15"/>
                <a:gd name="T9" fmla="*/ 0 h 9"/>
                <a:gd name="T10" fmla="*/ 2 w 15"/>
                <a:gd name="T11" fmla="*/ 0 h 9"/>
                <a:gd name="T12" fmla="*/ 1 w 15"/>
                <a:gd name="T13" fmla="*/ 1 h 9"/>
                <a:gd name="T14" fmla="*/ 0 w 15"/>
                <a:gd name="T15" fmla="*/ 8 h 9"/>
                <a:gd name="T16" fmla="*/ 1 w 15"/>
                <a:gd name="T17" fmla="*/ 8 h 9"/>
                <a:gd name="T18" fmla="*/ 1 w 15"/>
                <a:gd name="T19" fmla="*/ 9 h 9"/>
                <a:gd name="T20" fmla="*/ 2 w 15"/>
                <a:gd name="T21" fmla="*/ 9 h 9"/>
                <a:gd name="T22" fmla="*/ 12 w 15"/>
                <a:gd name="T23" fmla="*/ 6 h 9"/>
                <a:gd name="T24" fmla="*/ 15 w 15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9">
                  <a:moveTo>
                    <a:pt x="15" y="5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6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2"/>
                    <a:pt x="0" y="7"/>
                    <a:pt x="0" y="8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8"/>
                    <a:pt x="9" y="7"/>
                    <a:pt x="12" y="6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5" name="Rettangolo 37">
            <a:extLst>
              <a:ext uri="{FF2B5EF4-FFF2-40B4-BE49-F238E27FC236}">
                <a16:creationId xmlns:a16="http://schemas.microsoft.com/office/drawing/2014/main" id="{B1F2C989-21AA-F34E-964A-4282510E6D57}"/>
              </a:ext>
            </a:extLst>
          </p:cNvPr>
          <p:cNvSpPr/>
          <p:nvPr/>
        </p:nvSpPr>
        <p:spPr>
          <a:xfrm>
            <a:off x="456042" y="6500844"/>
            <a:ext cx="332499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noProof="0" dirty="0">
                <a:solidFill>
                  <a:srgbClr val="5B6770"/>
                </a:solidFill>
              </a:rPr>
              <a:t>© 2020 Leonardo/Selex ES Inc. </a:t>
            </a:r>
          </a:p>
        </p:txBody>
      </p:sp>
      <p:sp>
        <p:nvSpPr>
          <p:cNvPr id="26" name="Rettangolo 36">
            <a:extLst>
              <a:ext uri="{FF2B5EF4-FFF2-40B4-BE49-F238E27FC236}">
                <a16:creationId xmlns:a16="http://schemas.microsoft.com/office/drawing/2014/main" id="{ECE76E74-BCCA-414F-AB43-159C2E62DAFA}"/>
              </a:ext>
            </a:extLst>
          </p:cNvPr>
          <p:cNvSpPr/>
          <p:nvPr/>
        </p:nvSpPr>
        <p:spPr>
          <a:xfrm>
            <a:off x="539552" y="419162"/>
            <a:ext cx="198000" cy="45719"/>
          </a:xfrm>
          <a:prstGeom prst="rect">
            <a:avLst/>
          </a:prstGeom>
          <a:solidFill>
            <a:srgbClr val="EA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7" name="Connettore diritto 38">
            <a:extLst>
              <a:ext uri="{FF2B5EF4-FFF2-40B4-BE49-F238E27FC236}">
                <a16:creationId xmlns:a16="http://schemas.microsoft.com/office/drawing/2014/main" id="{128DAA75-8992-A343-A7F8-47E1113E1A93}"/>
              </a:ext>
            </a:extLst>
          </p:cNvPr>
          <p:cNvCxnSpPr/>
          <p:nvPr/>
        </p:nvCxnSpPr>
        <p:spPr>
          <a:xfrm flipV="1">
            <a:off x="8269147" y="6602083"/>
            <a:ext cx="477107" cy="274203"/>
          </a:xfrm>
          <a:prstGeom prst="line">
            <a:avLst/>
          </a:prstGeom>
          <a:ln w="19050">
            <a:solidFill>
              <a:srgbClr val="EA00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97654BE-E767-D94E-97E3-BB2B7E656FEA}"/>
              </a:ext>
            </a:extLst>
          </p:cNvPr>
          <p:cNvSpPr txBox="1"/>
          <p:nvPr/>
        </p:nvSpPr>
        <p:spPr>
          <a:xfrm>
            <a:off x="539552" y="546638"/>
            <a:ext cx="8188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EA002A"/>
                </a:solidFill>
              </a:rPr>
              <a:t>LED LIGHTS - WHAT DO THEY TELL ME</a:t>
            </a:r>
            <a:endParaRPr lang="en-US" sz="1800" dirty="0">
              <a:solidFill>
                <a:srgbClr val="EA002A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E1D97B-2E06-2745-8312-62458F0F3A4B}"/>
              </a:ext>
            </a:extLst>
          </p:cNvPr>
          <p:cNvGrpSpPr/>
          <p:nvPr/>
        </p:nvGrpSpPr>
        <p:grpSpPr>
          <a:xfrm>
            <a:off x="1272137" y="1263403"/>
            <a:ext cx="1130552" cy="100117"/>
            <a:chOff x="2062406" y="1568496"/>
            <a:chExt cx="1130552" cy="10011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D8CB93D-3630-2948-9CCD-A73257384664}"/>
                </a:ext>
              </a:extLst>
            </p:cNvPr>
            <p:cNvSpPr/>
            <p:nvPr/>
          </p:nvSpPr>
          <p:spPr>
            <a:xfrm>
              <a:off x="2062406" y="1568496"/>
              <a:ext cx="100117" cy="10011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8EFE247-17C7-264A-A640-32A4B820DD06}"/>
                </a:ext>
              </a:extLst>
            </p:cNvPr>
            <p:cNvSpPr/>
            <p:nvPr/>
          </p:nvSpPr>
          <p:spPr>
            <a:xfrm>
              <a:off x="2209611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32C0D7D-C5AD-9749-A16F-D6197F106027}"/>
                </a:ext>
              </a:extLst>
            </p:cNvPr>
            <p:cNvSpPr/>
            <p:nvPr/>
          </p:nvSpPr>
          <p:spPr>
            <a:xfrm>
              <a:off x="2356816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D436695-7D4A-3840-BEE4-35C3F90D42A8}"/>
                </a:ext>
              </a:extLst>
            </p:cNvPr>
            <p:cNvSpPr/>
            <p:nvPr/>
          </p:nvSpPr>
          <p:spPr>
            <a:xfrm>
              <a:off x="2504021" y="1568496"/>
              <a:ext cx="100117" cy="10011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5A958D0-3FD7-DC40-BC70-935C50D897A8}"/>
                </a:ext>
              </a:extLst>
            </p:cNvPr>
            <p:cNvSpPr/>
            <p:nvPr/>
          </p:nvSpPr>
          <p:spPr>
            <a:xfrm>
              <a:off x="2651226" y="1568496"/>
              <a:ext cx="100117" cy="10011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27C6EAB-4D90-E74A-A5CB-7E00CEEB4738}"/>
                </a:ext>
              </a:extLst>
            </p:cNvPr>
            <p:cNvSpPr/>
            <p:nvPr/>
          </p:nvSpPr>
          <p:spPr>
            <a:xfrm>
              <a:off x="2798431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4A8002C-8F44-A84F-870B-A06E62D523E0}"/>
                </a:ext>
              </a:extLst>
            </p:cNvPr>
            <p:cNvSpPr/>
            <p:nvPr/>
          </p:nvSpPr>
          <p:spPr>
            <a:xfrm>
              <a:off x="2945636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1B0EA8E-5391-2449-B439-630B552E6BB6}"/>
                </a:ext>
              </a:extLst>
            </p:cNvPr>
            <p:cNvSpPr/>
            <p:nvPr/>
          </p:nvSpPr>
          <p:spPr>
            <a:xfrm>
              <a:off x="3092841" y="1568496"/>
              <a:ext cx="100117" cy="10011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73A07AC-F82C-B944-A5E6-F14FDCA62EC0}"/>
              </a:ext>
            </a:extLst>
          </p:cNvPr>
          <p:cNvSpPr/>
          <p:nvPr/>
        </p:nvSpPr>
        <p:spPr>
          <a:xfrm>
            <a:off x="1185411" y="1196659"/>
            <a:ext cx="1288127" cy="24695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E01EBB-2406-C646-9194-643FCD5A275B}"/>
              </a:ext>
            </a:extLst>
          </p:cNvPr>
          <p:cNvCxnSpPr>
            <a:cxnSpLocks/>
          </p:cNvCxnSpPr>
          <p:nvPr/>
        </p:nvCxnSpPr>
        <p:spPr>
          <a:xfrm>
            <a:off x="691115" y="1323476"/>
            <a:ext cx="494296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6D2FF6B-6B6A-2C41-89F8-EAF56747C793}"/>
              </a:ext>
            </a:extLst>
          </p:cNvPr>
          <p:cNvSpPr txBox="1"/>
          <p:nvPr/>
        </p:nvSpPr>
        <p:spPr>
          <a:xfrm>
            <a:off x="2171279" y="985561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GPS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2707C55-BD87-DB40-9B75-ACB7E8A4ED8C}"/>
              </a:ext>
            </a:extLst>
          </p:cNvPr>
          <p:cNvSpPr txBox="1"/>
          <p:nvPr/>
        </p:nvSpPr>
        <p:spPr>
          <a:xfrm>
            <a:off x="949538" y="982689"/>
            <a:ext cx="728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NETWORK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1A2A62-7C4B-6843-9056-8DB5826DDDBB}"/>
              </a:ext>
            </a:extLst>
          </p:cNvPr>
          <p:cNvSpPr txBox="1"/>
          <p:nvPr/>
        </p:nvSpPr>
        <p:spPr>
          <a:xfrm>
            <a:off x="1677622" y="989182"/>
            <a:ext cx="330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ILS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01039D3-4F3A-5346-8835-06BB5CC586AB}"/>
              </a:ext>
            </a:extLst>
          </p:cNvPr>
          <p:cNvGrpSpPr/>
          <p:nvPr/>
        </p:nvGrpSpPr>
        <p:grpSpPr>
          <a:xfrm>
            <a:off x="2911598" y="2366037"/>
            <a:ext cx="1130552" cy="100117"/>
            <a:chOff x="2062406" y="1568496"/>
            <a:chExt cx="1130552" cy="10011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EEFAAD2-C7C0-1A4F-A9FD-FD5CBF50D46A}"/>
                </a:ext>
              </a:extLst>
            </p:cNvPr>
            <p:cNvSpPr/>
            <p:nvPr/>
          </p:nvSpPr>
          <p:spPr>
            <a:xfrm>
              <a:off x="2062406" y="1568496"/>
              <a:ext cx="100117" cy="10011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BA649B3-D23D-3A4A-8DC1-9B4BB8927DF2}"/>
                </a:ext>
              </a:extLst>
            </p:cNvPr>
            <p:cNvSpPr/>
            <p:nvPr/>
          </p:nvSpPr>
          <p:spPr>
            <a:xfrm>
              <a:off x="2209611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B967C1E-243B-5D43-AAE2-17DFAA12AF19}"/>
                </a:ext>
              </a:extLst>
            </p:cNvPr>
            <p:cNvSpPr/>
            <p:nvPr/>
          </p:nvSpPr>
          <p:spPr>
            <a:xfrm>
              <a:off x="2356816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64E77AB-84C7-DD4D-A99D-2C8BC6315E2C}"/>
                </a:ext>
              </a:extLst>
            </p:cNvPr>
            <p:cNvSpPr/>
            <p:nvPr/>
          </p:nvSpPr>
          <p:spPr>
            <a:xfrm>
              <a:off x="2504021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DC69242-CE67-484F-8F94-CD0EBC39A4E0}"/>
                </a:ext>
              </a:extLst>
            </p:cNvPr>
            <p:cNvSpPr/>
            <p:nvPr/>
          </p:nvSpPr>
          <p:spPr>
            <a:xfrm>
              <a:off x="2651226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712C834-A6EE-7944-A648-04E3E7CACA79}"/>
                </a:ext>
              </a:extLst>
            </p:cNvPr>
            <p:cNvSpPr/>
            <p:nvPr/>
          </p:nvSpPr>
          <p:spPr>
            <a:xfrm>
              <a:off x="2798431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D41FF3F-4AB0-7045-98C6-B2E36F4EE942}"/>
                </a:ext>
              </a:extLst>
            </p:cNvPr>
            <p:cNvSpPr/>
            <p:nvPr/>
          </p:nvSpPr>
          <p:spPr>
            <a:xfrm>
              <a:off x="2945636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5461E5A-3DDE-C047-A25B-593DAC176FDA}"/>
                </a:ext>
              </a:extLst>
            </p:cNvPr>
            <p:cNvSpPr/>
            <p:nvPr/>
          </p:nvSpPr>
          <p:spPr>
            <a:xfrm>
              <a:off x="3092841" y="1568496"/>
              <a:ext cx="100117" cy="10011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E9A63184-1B40-7945-9BD9-8D704DC31B10}"/>
              </a:ext>
            </a:extLst>
          </p:cNvPr>
          <p:cNvSpPr/>
          <p:nvPr/>
        </p:nvSpPr>
        <p:spPr>
          <a:xfrm>
            <a:off x="2824872" y="2299293"/>
            <a:ext cx="1288127" cy="24695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83CCB15-5386-E24D-8819-8B6EFD302AAF}"/>
              </a:ext>
            </a:extLst>
          </p:cNvPr>
          <p:cNvCxnSpPr>
            <a:cxnSpLocks/>
          </p:cNvCxnSpPr>
          <p:nvPr/>
        </p:nvCxnSpPr>
        <p:spPr>
          <a:xfrm>
            <a:off x="2330576" y="2426110"/>
            <a:ext cx="494296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83855C8-8F84-DE4F-9352-DDFEFC7C0877}"/>
              </a:ext>
            </a:extLst>
          </p:cNvPr>
          <p:cNvSpPr txBox="1"/>
          <p:nvPr/>
        </p:nvSpPr>
        <p:spPr>
          <a:xfrm>
            <a:off x="4320684" y="2290093"/>
            <a:ext cx="3695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GPS OK and Accurate &lt;3m  / Network Connected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1FF9039-AEA2-7948-B161-159376F5238C}"/>
              </a:ext>
            </a:extLst>
          </p:cNvPr>
          <p:cNvSpPr txBox="1"/>
          <p:nvPr/>
        </p:nvSpPr>
        <p:spPr>
          <a:xfrm>
            <a:off x="4026274" y="2760969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45MPH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ECA9AA1-61B1-EE44-B2E9-60E3D4CCB1EB}"/>
              </a:ext>
            </a:extLst>
          </p:cNvPr>
          <p:cNvGrpSpPr/>
          <p:nvPr/>
        </p:nvGrpSpPr>
        <p:grpSpPr>
          <a:xfrm>
            <a:off x="2927204" y="2842557"/>
            <a:ext cx="1130552" cy="100117"/>
            <a:chOff x="2062406" y="1568496"/>
            <a:chExt cx="1130552" cy="100117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D4CF006-E226-5149-A2FA-CB7297A564BE}"/>
                </a:ext>
              </a:extLst>
            </p:cNvPr>
            <p:cNvSpPr/>
            <p:nvPr/>
          </p:nvSpPr>
          <p:spPr>
            <a:xfrm>
              <a:off x="2062406" y="1568496"/>
              <a:ext cx="100117" cy="10011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F715056-BC93-7B49-AD62-702782F01D95}"/>
                </a:ext>
              </a:extLst>
            </p:cNvPr>
            <p:cNvSpPr/>
            <p:nvPr/>
          </p:nvSpPr>
          <p:spPr>
            <a:xfrm>
              <a:off x="2209611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1435B67-D7AE-D84F-BED1-4F824B9FA781}"/>
                </a:ext>
              </a:extLst>
            </p:cNvPr>
            <p:cNvSpPr/>
            <p:nvPr/>
          </p:nvSpPr>
          <p:spPr>
            <a:xfrm>
              <a:off x="2356816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A5A0E2E-EFCE-0A4F-808F-072786D13BA3}"/>
                </a:ext>
              </a:extLst>
            </p:cNvPr>
            <p:cNvSpPr/>
            <p:nvPr/>
          </p:nvSpPr>
          <p:spPr>
            <a:xfrm>
              <a:off x="2504021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0EC98C5-ACC0-6A42-9871-6199B49D26D4}"/>
                </a:ext>
              </a:extLst>
            </p:cNvPr>
            <p:cNvSpPr/>
            <p:nvPr/>
          </p:nvSpPr>
          <p:spPr>
            <a:xfrm>
              <a:off x="2651226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5C2678C-E4A0-E040-9419-376ACBE1CB7D}"/>
                </a:ext>
              </a:extLst>
            </p:cNvPr>
            <p:cNvSpPr/>
            <p:nvPr/>
          </p:nvSpPr>
          <p:spPr>
            <a:xfrm>
              <a:off x="2798431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436E435-E877-6A45-97A7-90FF38E39195}"/>
                </a:ext>
              </a:extLst>
            </p:cNvPr>
            <p:cNvSpPr/>
            <p:nvPr/>
          </p:nvSpPr>
          <p:spPr>
            <a:xfrm>
              <a:off x="2945636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EE57AE8-C482-B340-9C13-408767DE8B2F}"/>
                </a:ext>
              </a:extLst>
            </p:cNvPr>
            <p:cNvSpPr/>
            <p:nvPr/>
          </p:nvSpPr>
          <p:spPr>
            <a:xfrm>
              <a:off x="3092841" y="1568496"/>
              <a:ext cx="100117" cy="10011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03DA2305-B6EE-694B-9B9E-EB8CD42EDC23}"/>
              </a:ext>
            </a:extLst>
          </p:cNvPr>
          <p:cNvSpPr/>
          <p:nvPr/>
        </p:nvSpPr>
        <p:spPr>
          <a:xfrm>
            <a:off x="2840478" y="2775813"/>
            <a:ext cx="1288127" cy="24695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F03C5A2-C4E5-3846-ABBA-DB489D451892}"/>
              </a:ext>
            </a:extLst>
          </p:cNvPr>
          <p:cNvCxnSpPr>
            <a:cxnSpLocks/>
          </p:cNvCxnSpPr>
          <p:nvPr/>
        </p:nvCxnSpPr>
        <p:spPr>
          <a:xfrm>
            <a:off x="2346182" y="2902630"/>
            <a:ext cx="494296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DA425C7E-4DEC-A349-8A35-7A164E6BA5DE}"/>
              </a:ext>
            </a:extLst>
          </p:cNvPr>
          <p:cNvSpPr txBox="1"/>
          <p:nvPr/>
        </p:nvSpPr>
        <p:spPr>
          <a:xfrm>
            <a:off x="4320684" y="2773536"/>
            <a:ext cx="3695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GPS NOT OK and Accurate &gt;3m  / Network Connected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2EFC539-2B6F-0540-8BE1-AFC0478C7B57}"/>
              </a:ext>
            </a:extLst>
          </p:cNvPr>
          <p:cNvSpPr txBox="1"/>
          <p:nvPr/>
        </p:nvSpPr>
        <p:spPr>
          <a:xfrm>
            <a:off x="4026274" y="3233890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45MPH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84D3A49-DBB6-4341-897A-CF64602B85C0}"/>
              </a:ext>
            </a:extLst>
          </p:cNvPr>
          <p:cNvGrpSpPr/>
          <p:nvPr/>
        </p:nvGrpSpPr>
        <p:grpSpPr>
          <a:xfrm>
            <a:off x="2927204" y="3315478"/>
            <a:ext cx="1130552" cy="100117"/>
            <a:chOff x="2062406" y="1568496"/>
            <a:chExt cx="1130552" cy="100117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5629368-667C-F343-8E37-3F3158B97BCB}"/>
                </a:ext>
              </a:extLst>
            </p:cNvPr>
            <p:cNvSpPr/>
            <p:nvPr/>
          </p:nvSpPr>
          <p:spPr>
            <a:xfrm>
              <a:off x="2062406" y="1568496"/>
              <a:ext cx="100117" cy="10011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727EA27-9D89-9F47-89F3-8846820A0F5D}"/>
                </a:ext>
              </a:extLst>
            </p:cNvPr>
            <p:cNvSpPr/>
            <p:nvPr/>
          </p:nvSpPr>
          <p:spPr>
            <a:xfrm>
              <a:off x="2209611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2EDA471-A72E-5349-8288-D274B3D57D16}"/>
                </a:ext>
              </a:extLst>
            </p:cNvPr>
            <p:cNvSpPr/>
            <p:nvPr/>
          </p:nvSpPr>
          <p:spPr>
            <a:xfrm>
              <a:off x="2356816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5BE347C-B5EA-F54F-BDE1-07992A53BC75}"/>
                </a:ext>
              </a:extLst>
            </p:cNvPr>
            <p:cNvSpPr/>
            <p:nvPr/>
          </p:nvSpPr>
          <p:spPr>
            <a:xfrm>
              <a:off x="2504021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5A604A9-C942-0E46-AF72-60790458A003}"/>
                </a:ext>
              </a:extLst>
            </p:cNvPr>
            <p:cNvSpPr/>
            <p:nvPr/>
          </p:nvSpPr>
          <p:spPr>
            <a:xfrm>
              <a:off x="2651226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8A798F8-568E-F549-B352-A78A463773F2}"/>
                </a:ext>
              </a:extLst>
            </p:cNvPr>
            <p:cNvSpPr/>
            <p:nvPr/>
          </p:nvSpPr>
          <p:spPr>
            <a:xfrm>
              <a:off x="2798431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31AA1E3-9B37-5545-AD0A-3238F9968729}"/>
                </a:ext>
              </a:extLst>
            </p:cNvPr>
            <p:cNvSpPr/>
            <p:nvPr/>
          </p:nvSpPr>
          <p:spPr>
            <a:xfrm>
              <a:off x="2945636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63168B6-AC9A-FE48-A41B-B4AC3CDA9C0D}"/>
                </a:ext>
              </a:extLst>
            </p:cNvPr>
            <p:cNvSpPr/>
            <p:nvPr/>
          </p:nvSpPr>
          <p:spPr>
            <a:xfrm>
              <a:off x="3092841" y="1568496"/>
              <a:ext cx="100117" cy="10011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0CE3E648-6DB9-3B47-9E59-BA37257BA5A9}"/>
              </a:ext>
            </a:extLst>
          </p:cNvPr>
          <p:cNvSpPr/>
          <p:nvPr/>
        </p:nvSpPr>
        <p:spPr>
          <a:xfrm>
            <a:off x="2840478" y="3248734"/>
            <a:ext cx="1288127" cy="24695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FD19E44-2F14-6846-ABC7-C0F0F85AB1D8}"/>
              </a:ext>
            </a:extLst>
          </p:cNvPr>
          <p:cNvCxnSpPr>
            <a:cxnSpLocks/>
          </p:cNvCxnSpPr>
          <p:nvPr/>
        </p:nvCxnSpPr>
        <p:spPr>
          <a:xfrm>
            <a:off x="2346182" y="3375551"/>
            <a:ext cx="494296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2A2969B2-82C6-3A4C-A4BD-160FA11CA175}"/>
              </a:ext>
            </a:extLst>
          </p:cNvPr>
          <p:cNvSpPr txBox="1"/>
          <p:nvPr/>
        </p:nvSpPr>
        <p:spPr>
          <a:xfrm>
            <a:off x="4320684" y="3246457"/>
            <a:ext cx="3861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GPS NOT OK and Accurate &gt;3m  / Network NOT Connected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ADD0AED-9A78-E843-9252-E9C3BE5553CD}"/>
              </a:ext>
            </a:extLst>
          </p:cNvPr>
          <p:cNvSpPr txBox="1"/>
          <p:nvPr/>
        </p:nvSpPr>
        <p:spPr>
          <a:xfrm>
            <a:off x="3837496" y="4738368"/>
            <a:ext cx="5902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30MPH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4A4DDB0-CC61-4948-9CA9-3C644DC5C2F2}"/>
              </a:ext>
            </a:extLst>
          </p:cNvPr>
          <p:cNvSpPr txBox="1"/>
          <p:nvPr/>
        </p:nvSpPr>
        <p:spPr>
          <a:xfrm>
            <a:off x="4030690" y="3707641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45MPH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235CD24-7851-CA47-B7D1-BCA51AF07C91}"/>
              </a:ext>
            </a:extLst>
          </p:cNvPr>
          <p:cNvGrpSpPr/>
          <p:nvPr/>
        </p:nvGrpSpPr>
        <p:grpSpPr>
          <a:xfrm>
            <a:off x="2931620" y="3789229"/>
            <a:ext cx="1130552" cy="100117"/>
            <a:chOff x="2062406" y="1568496"/>
            <a:chExt cx="1130552" cy="100117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5C26126-7BFA-9B46-8FAC-241A8EF98639}"/>
                </a:ext>
              </a:extLst>
            </p:cNvPr>
            <p:cNvSpPr/>
            <p:nvPr/>
          </p:nvSpPr>
          <p:spPr>
            <a:xfrm>
              <a:off x="2062406" y="1568496"/>
              <a:ext cx="100117" cy="10011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2D94069E-C49B-EF46-984B-31D2DA508EF9}"/>
                </a:ext>
              </a:extLst>
            </p:cNvPr>
            <p:cNvSpPr/>
            <p:nvPr/>
          </p:nvSpPr>
          <p:spPr>
            <a:xfrm>
              <a:off x="2209611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B1C13DD3-C4BC-2D49-831A-CB17E4160C69}"/>
                </a:ext>
              </a:extLst>
            </p:cNvPr>
            <p:cNvSpPr/>
            <p:nvPr/>
          </p:nvSpPr>
          <p:spPr>
            <a:xfrm>
              <a:off x="2356816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60E7CD9-C8AC-2E45-A420-B52669C143FC}"/>
                </a:ext>
              </a:extLst>
            </p:cNvPr>
            <p:cNvSpPr/>
            <p:nvPr/>
          </p:nvSpPr>
          <p:spPr>
            <a:xfrm>
              <a:off x="2504021" y="1568496"/>
              <a:ext cx="100117" cy="10011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BDE407DB-EB0C-DE4A-81B0-6879C3CD9DD4}"/>
                </a:ext>
              </a:extLst>
            </p:cNvPr>
            <p:cNvSpPr/>
            <p:nvPr/>
          </p:nvSpPr>
          <p:spPr>
            <a:xfrm>
              <a:off x="2651226" y="1568496"/>
              <a:ext cx="100117" cy="10011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13E4B56-93AA-064C-A474-F57318DDEF5E}"/>
                </a:ext>
              </a:extLst>
            </p:cNvPr>
            <p:cNvSpPr/>
            <p:nvPr/>
          </p:nvSpPr>
          <p:spPr>
            <a:xfrm>
              <a:off x="2798431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2D56FC2-2296-5446-B787-593CCB9B4DC9}"/>
                </a:ext>
              </a:extLst>
            </p:cNvPr>
            <p:cNvSpPr/>
            <p:nvPr/>
          </p:nvSpPr>
          <p:spPr>
            <a:xfrm>
              <a:off x="2945636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AEEFB8F-EE7A-BD41-9477-8AED12E7147A}"/>
                </a:ext>
              </a:extLst>
            </p:cNvPr>
            <p:cNvSpPr/>
            <p:nvPr/>
          </p:nvSpPr>
          <p:spPr>
            <a:xfrm>
              <a:off x="3092841" y="1568496"/>
              <a:ext cx="100117" cy="10011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6A951EC8-0B7D-9B4B-9769-9E1CD3FB80FB}"/>
              </a:ext>
            </a:extLst>
          </p:cNvPr>
          <p:cNvSpPr/>
          <p:nvPr/>
        </p:nvSpPr>
        <p:spPr>
          <a:xfrm>
            <a:off x="2844894" y="3722485"/>
            <a:ext cx="1288127" cy="24695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E724B3D-014A-854F-B199-1B5FF94BAFA8}"/>
              </a:ext>
            </a:extLst>
          </p:cNvPr>
          <p:cNvCxnSpPr>
            <a:cxnSpLocks/>
          </p:cNvCxnSpPr>
          <p:nvPr/>
        </p:nvCxnSpPr>
        <p:spPr>
          <a:xfrm>
            <a:off x="2350598" y="3849302"/>
            <a:ext cx="494296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5E9ACE95-14BD-C940-BEB3-0476F210696C}"/>
              </a:ext>
            </a:extLst>
          </p:cNvPr>
          <p:cNvSpPr txBox="1"/>
          <p:nvPr/>
        </p:nvSpPr>
        <p:spPr>
          <a:xfrm>
            <a:off x="4340706" y="3673241"/>
            <a:ext cx="4168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GPS OK and Accurate &lt;3m  / ILS Area Active Network Connected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323F675-FB5A-0D4F-96EF-1C7710BF01D7}"/>
              </a:ext>
            </a:extLst>
          </p:cNvPr>
          <p:cNvSpPr txBox="1"/>
          <p:nvPr/>
        </p:nvSpPr>
        <p:spPr>
          <a:xfrm>
            <a:off x="4046296" y="4217531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45MPH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7B7C388-9E6B-3F4E-967F-B23CF7859C1E}"/>
              </a:ext>
            </a:extLst>
          </p:cNvPr>
          <p:cNvGrpSpPr/>
          <p:nvPr/>
        </p:nvGrpSpPr>
        <p:grpSpPr>
          <a:xfrm>
            <a:off x="2947226" y="4299119"/>
            <a:ext cx="1130552" cy="100117"/>
            <a:chOff x="2062406" y="1568496"/>
            <a:chExt cx="1130552" cy="100117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3607BEF-BE3F-6649-9019-E79084E289CD}"/>
                </a:ext>
              </a:extLst>
            </p:cNvPr>
            <p:cNvSpPr/>
            <p:nvPr/>
          </p:nvSpPr>
          <p:spPr>
            <a:xfrm>
              <a:off x="2062406" y="1568496"/>
              <a:ext cx="100117" cy="1001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532C32AE-FA7E-2842-B881-97E6ADE94772}"/>
                </a:ext>
              </a:extLst>
            </p:cNvPr>
            <p:cNvSpPr/>
            <p:nvPr/>
          </p:nvSpPr>
          <p:spPr>
            <a:xfrm>
              <a:off x="2209611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09DF351-2565-354B-990C-7C732EC2C318}"/>
                </a:ext>
              </a:extLst>
            </p:cNvPr>
            <p:cNvSpPr/>
            <p:nvPr/>
          </p:nvSpPr>
          <p:spPr>
            <a:xfrm>
              <a:off x="2356816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A87EDE7-858C-D442-881A-3384BB390732}"/>
                </a:ext>
              </a:extLst>
            </p:cNvPr>
            <p:cNvSpPr/>
            <p:nvPr/>
          </p:nvSpPr>
          <p:spPr>
            <a:xfrm>
              <a:off x="2504021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5E59AC8C-6B20-0C4C-843C-55D216280A88}"/>
                </a:ext>
              </a:extLst>
            </p:cNvPr>
            <p:cNvSpPr/>
            <p:nvPr/>
          </p:nvSpPr>
          <p:spPr>
            <a:xfrm>
              <a:off x="2651226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804BF7EE-51F7-B749-AF50-1F2191A3B481}"/>
                </a:ext>
              </a:extLst>
            </p:cNvPr>
            <p:cNvSpPr/>
            <p:nvPr/>
          </p:nvSpPr>
          <p:spPr>
            <a:xfrm>
              <a:off x="2798431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6A4E8123-5FC8-0142-A87E-8EDCCC878985}"/>
                </a:ext>
              </a:extLst>
            </p:cNvPr>
            <p:cNvSpPr/>
            <p:nvPr/>
          </p:nvSpPr>
          <p:spPr>
            <a:xfrm>
              <a:off x="2945636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8CE80E80-0C33-5C4C-BF9A-FC71B21DB54A}"/>
                </a:ext>
              </a:extLst>
            </p:cNvPr>
            <p:cNvSpPr/>
            <p:nvPr/>
          </p:nvSpPr>
          <p:spPr>
            <a:xfrm>
              <a:off x="3092841" y="1568496"/>
              <a:ext cx="100117" cy="1001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1" name="Rectangle 110">
            <a:extLst>
              <a:ext uri="{FF2B5EF4-FFF2-40B4-BE49-F238E27FC236}">
                <a16:creationId xmlns:a16="http://schemas.microsoft.com/office/drawing/2014/main" id="{6FF7703C-F998-6D4A-8B7C-B30908C8011B}"/>
              </a:ext>
            </a:extLst>
          </p:cNvPr>
          <p:cNvSpPr/>
          <p:nvPr/>
        </p:nvSpPr>
        <p:spPr>
          <a:xfrm>
            <a:off x="2860500" y="4232375"/>
            <a:ext cx="1288127" cy="24695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B34BE04B-7FC8-524C-AE59-3D6C6E8ECF1F}"/>
              </a:ext>
            </a:extLst>
          </p:cNvPr>
          <p:cNvCxnSpPr>
            <a:cxnSpLocks/>
          </p:cNvCxnSpPr>
          <p:nvPr/>
        </p:nvCxnSpPr>
        <p:spPr>
          <a:xfrm>
            <a:off x="2366204" y="4359192"/>
            <a:ext cx="494296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1A79006A-B9AB-6147-95E8-B9B30FCB8855}"/>
              </a:ext>
            </a:extLst>
          </p:cNvPr>
          <p:cNvSpPr txBox="1"/>
          <p:nvPr/>
        </p:nvSpPr>
        <p:spPr>
          <a:xfrm>
            <a:off x="4340706" y="4230098"/>
            <a:ext cx="3695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Vehicle Approaching Hold Short 30’ Area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6DEEDC8-EFC1-D943-B249-5AAEFABAFE47}"/>
              </a:ext>
            </a:extLst>
          </p:cNvPr>
          <p:cNvSpPr txBox="1"/>
          <p:nvPr/>
        </p:nvSpPr>
        <p:spPr>
          <a:xfrm>
            <a:off x="4046296" y="4723822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45MPH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4AC3B95-3C61-1141-BB06-62170B8BB874}"/>
              </a:ext>
            </a:extLst>
          </p:cNvPr>
          <p:cNvGrpSpPr/>
          <p:nvPr/>
        </p:nvGrpSpPr>
        <p:grpSpPr>
          <a:xfrm>
            <a:off x="2947226" y="4805410"/>
            <a:ext cx="1130552" cy="100117"/>
            <a:chOff x="2062406" y="1568496"/>
            <a:chExt cx="1130552" cy="100117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46CA4ADC-B9A6-5644-A396-C082BE896191}"/>
                </a:ext>
              </a:extLst>
            </p:cNvPr>
            <p:cNvSpPr/>
            <p:nvPr/>
          </p:nvSpPr>
          <p:spPr>
            <a:xfrm>
              <a:off x="2062406" y="1568496"/>
              <a:ext cx="100117" cy="100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C789D89A-6709-9249-875D-419AC363B3F4}"/>
                </a:ext>
              </a:extLst>
            </p:cNvPr>
            <p:cNvSpPr/>
            <p:nvPr/>
          </p:nvSpPr>
          <p:spPr>
            <a:xfrm>
              <a:off x="2209611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AB18AB67-DB3F-1042-9557-8DEE36CBC80F}"/>
                </a:ext>
              </a:extLst>
            </p:cNvPr>
            <p:cNvSpPr/>
            <p:nvPr/>
          </p:nvSpPr>
          <p:spPr>
            <a:xfrm>
              <a:off x="2356816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3B84E59E-3F72-FF42-AE3D-5F58794EF356}"/>
                </a:ext>
              </a:extLst>
            </p:cNvPr>
            <p:cNvSpPr/>
            <p:nvPr/>
          </p:nvSpPr>
          <p:spPr>
            <a:xfrm>
              <a:off x="2504021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95A6762D-E49B-EE42-8DAA-D9688F6F1BAF}"/>
                </a:ext>
              </a:extLst>
            </p:cNvPr>
            <p:cNvSpPr/>
            <p:nvPr/>
          </p:nvSpPr>
          <p:spPr>
            <a:xfrm>
              <a:off x="2651226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289A83BB-CC05-CA45-A34E-723A91CC85C9}"/>
                </a:ext>
              </a:extLst>
            </p:cNvPr>
            <p:cNvSpPr/>
            <p:nvPr/>
          </p:nvSpPr>
          <p:spPr>
            <a:xfrm>
              <a:off x="2798431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CA6ED947-88FF-8342-B697-7463089CC6A2}"/>
                </a:ext>
              </a:extLst>
            </p:cNvPr>
            <p:cNvSpPr/>
            <p:nvPr/>
          </p:nvSpPr>
          <p:spPr>
            <a:xfrm>
              <a:off x="2945636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028B3BF9-1853-4D49-B98C-92AC3C23F4EB}"/>
                </a:ext>
              </a:extLst>
            </p:cNvPr>
            <p:cNvSpPr/>
            <p:nvPr/>
          </p:nvSpPr>
          <p:spPr>
            <a:xfrm>
              <a:off x="3092841" y="1568496"/>
              <a:ext cx="100117" cy="100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F0A8A6C-90AE-F345-9E75-48E2545E7D1F}"/>
              </a:ext>
            </a:extLst>
          </p:cNvPr>
          <p:cNvSpPr/>
          <p:nvPr/>
        </p:nvSpPr>
        <p:spPr>
          <a:xfrm>
            <a:off x="2860500" y="4738666"/>
            <a:ext cx="1288127" cy="24695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9290DDE6-D307-F346-BD8D-B76306504238}"/>
              </a:ext>
            </a:extLst>
          </p:cNvPr>
          <p:cNvCxnSpPr>
            <a:cxnSpLocks/>
          </p:cNvCxnSpPr>
          <p:nvPr/>
        </p:nvCxnSpPr>
        <p:spPr>
          <a:xfrm>
            <a:off x="2366204" y="4865483"/>
            <a:ext cx="494296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396F04E7-0EAE-C747-AE29-11D0D4115199}"/>
              </a:ext>
            </a:extLst>
          </p:cNvPr>
          <p:cNvSpPr txBox="1"/>
          <p:nvPr/>
        </p:nvSpPr>
        <p:spPr>
          <a:xfrm>
            <a:off x="4340706" y="4736389"/>
            <a:ext cx="3861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Vehicle Approaching RSA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25932C5-9A1A-BE4B-94F0-D5F1A5551C0E}"/>
              </a:ext>
            </a:extLst>
          </p:cNvPr>
          <p:cNvSpPr txBox="1"/>
          <p:nvPr/>
        </p:nvSpPr>
        <p:spPr>
          <a:xfrm>
            <a:off x="3322226" y="3513815"/>
            <a:ext cx="330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ILS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B000F44-2C1F-BA41-96C6-3D5F3401FCF3}"/>
              </a:ext>
            </a:extLst>
          </p:cNvPr>
          <p:cNvSpPr txBox="1"/>
          <p:nvPr/>
        </p:nvSpPr>
        <p:spPr>
          <a:xfrm>
            <a:off x="4049818" y="5177343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45MPH</a:t>
            </a: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3D7CF36-DD46-164B-938E-684F0C9617AB}"/>
              </a:ext>
            </a:extLst>
          </p:cNvPr>
          <p:cNvGrpSpPr/>
          <p:nvPr/>
        </p:nvGrpSpPr>
        <p:grpSpPr>
          <a:xfrm>
            <a:off x="2950748" y="5258931"/>
            <a:ext cx="1130552" cy="100117"/>
            <a:chOff x="2062406" y="1568496"/>
            <a:chExt cx="1130552" cy="100117"/>
          </a:xfrm>
        </p:grpSpPr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5A24FF23-DBF1-8C43-BEC0-21FF3E59D039}"/>
                </a:ext>
              </a:extLst>
            </p:cNvPr>
            <p:cNvSpPr/>
            <p:nvPr/>
          </p:nvSpPr>
          <p:spPr>
            <a:xfrm>
              <a:off x="2062406" y="1568496"/>
              <a:ext cx="100117" cy="1001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CE08F3D3-941A-AF44-8921-55BE56F7730B}"/>
                </a:ext>
              </a:extLst>
            </p:cNvPr>
            <p:cNvSpPr/>
            <p:nvPr/>
          </p:nvSpPr>
          <p:spPr>
            <a:xfrm>
              <a:off x="2209611" y="1568496"/>
              <a:ext cx="100117" cy="1001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D5D6D60C-0673-9942-904E-DCAA647B5C61}"/>
                </a:ext>
              </a:extLst>
            </p:cNvPr>
            <p:cNvSpPr/>
            <p:nvPr/>
          </p:nvSpPr>
          <p:spPr>
            <a:xfrm>
              <a:off x="2356816" y="1568496"/>
              <a:ext cx="100117" cy="1001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D2FAC7F8-5761-5046-99E7-3CAF22D6A680}"/>
                </a:ext>
              </a:extLst>
            </p:cNvPr>
            <p:cNvSpPr/>
            <p:nvPr/>
          </p:nvSpPr>
          <p:spPr>
            <a:xfrm>
              <a:off x="2504021" y="1568496"/>
              <a:ext cx="100117" cy="1001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E61EAA0-291B-6C4E-AB74-D75F70A533F6}"/>
                </a:ext>
              </a:extLst>
            </p:cNvPr>
            <p:cNvSpPr/>
            <p:nvPr/>
          </p:nvSpPr>
          <p:spPr>
            <a:xfrm>
              <a:off x="2651226" y="1568496"/>
              <a:ext cx="100117" cy="1001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6574234F-991C-7047-B3B4-52208D216295}"/>
                </a:ext>
              </a:extLst>
            </p:cNvPr>
            <p:cNvSpPr/>
            <p:nvPr/>
          </p:nvSpPr>
          <p:spPr>
            <a:xfrm>
              <a:off x="2798431" y="1568496"/>
              <a:ext cx="100117" cy="1001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F8EBE093-0DF4-A44E-A6C1-99916212CF57}"/>
                </a:ext>
              </a:extLst>
            </p:cNvPr>
            <p:cNvSpPr/>
            <p:nvPr/>
          </p:nvSpPr>
          <p:spPr>
            <a:xfrm>
              <a:off x="2945636" y="1568496"/>
              <a:ext cx="100117" cy="1001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726A2856-3B01-9948-A4E3-6D41541BF52D}"/>
                </a:ext>
              </a:extLst>
            </p:cNvPr>
            <p:cNvSpPr/>
            <p:nvPr/>
          </p:nvSpPr>
          <p:spPr>
            <a:xfrm>
              <a:off x="3092841" y="1568496"/>
              <a:ext cx="100117" cy="1001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2" name="Rectangle 171">
            <a:extLst>
              <a:ext uri="{FF2B5EF4-FFF2-40B4-BE49-F238E27FC236}">
                <a16:creationId xmlns:a16="http://schemas.microsoft.com/office/drawing/2014/main" id="{A232AACA-5F78-594C-8B85-F10078A7CB39}"/>
              </a:ext>
            </a:extLst>
          </p:cNvPr>
          <p:cNvSpPr/>
          <p:nvPr/>
        </p:nvSpPr>
        <p:spPr>
          <a:xfrm>
            <a:off x="2864022" y="5192187"/>
            <a:ext cx="1288127" cy="24695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A650A83D-11F3-604B-8160-2B91E8B57DB3}"/>
              </a:ext>
            </a:extLst>
          </p:cNvPr>
          <p:cNvCxnSpPr>
            <a:cxnSpLocks/>
          </p:cNvCxnSpPr>
          <p:nvPr/>
        </p:nvCxnSpPr>
        <p:spPr>
          <a:xfrm>
            <a:off x="2369726" y="5319004"/>
            <a:ext cx="494296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3EDE08CD-E499-F04E-AFAD-76E871CD441A}"/>
              </a:ext>
            </a:extLst>
          </p:cNvPr>
          <p:cNvSpPr txBox="1"/>
          <p:nvPr/>
        </p:nvSpPr>
        <p:spPr>
          <a:xfrm>
            <a:off x="4344228" y="5189910"/>
            <a:ext cx="3695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Vehicle Inside Hold Short 30’ Area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DBF8E61-ACE9-1F4E-BC36-6096D6957487}"/>
              </a:ext>
            </a:extLst>
          </p:cNvPr>
          <p:cNvSpPr txBox="1"/>
          <p:nvPr/>
        </p:nvSpPr>
        <p:spPr>
          <a:xfrm>
            <a:off x="4049818" y="5683634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45MPH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669767DF-C2B0-364D-ADB7-80772FB88398}"/>
              </a:ext>
            </a:extLst>
          </p:cNvPr>
          <p:cNvGrpSpPr/>
          <p:nvPr/>
        </p:nvGrpSpPr>
        <p:grpSpPr>
          <a:xfrm>
            <a:off x="2950748" y="5765222"/>
            <a:ext cx="1130552" cy="100117"/>
            <a:chOff x="2062406" y="1568496"/>
            <a:chExt cx="1130552" cy="100117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84DF9558-6F6C-7045-9A6F-2EE75703DD8B}"/>
                </a:ext>
              </a:extLst>
            </p:cNvPr>
            <p:cNvSpPr/>
            <p:nvPr/>
          </p:nvSpPr>
          <p:spPr>
            <a:xfrm>
              <a:off x="2062406" y="1568496"/>
              <a:ext cx="100117" cy="100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3CBC4467-D5F0-FC4D-964E-15DC12FAAA41}"/>
                </a:ext>
              </a:extLst>
            </p:cNvPr>
            <p:cNvSpPr/>
            <p:nvPr/>
          </p:nvSpPr>
          <p:spPr>
            <a:xfrm>
              <a:off x="2209611" y="1568496"/>
              <a:ext cx="100117" cy="100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FDEE23D1-4EAA-D541-97F2-A1318EE432EF}"/>
                </a:ext>
              </a:extLst>
            </p:cNvPr>
            <p:cNvSpPr/>
            <p:nvPr/>
          </p:nvSpPr>
          <p:spPr>
            <a:xfrm>
              <a:off x="2356816" y="1568496"/>
              <a:ext cx="100117" cy="100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FA3D478-C9BE-5047-ADD2-07B25D780B70}"/>
                </a:ext>
              </a:extLst>
            </p:cNvPr>
            <p:cNvSpPr/>
            <p:nvPr/>
          </p:nvSpPr>
          <p:spPr>
            <a:xfrm>
              <a:off x="2504021" y="1568496"/>
              <a:ext cx="100117" cy="100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9E05210A-851B-464C-87BD-F0902F4ECA61}"/>
                </a:ext>
              </a:extLst>
            </p:cNvPr>
            <p:cNvSpPr/>
            <p:nvPr/>
          </p:nvSpPr>
          <p:spPr>
            <a:xfrm>
              <a:off x="2651226" y="1568496"/>
              <a:ext cx="100117" cy="100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D311AB83-620E-A846-9C28-1D10D85DE0DA}"/>
                </a:ext>
              </a:extLst>
            </p:cNvPr>
            <p:cNvSpPr/>
            <p:nvPr/>
          </p:nvSpPr>
          <p:spPr>
            <a:xfrm>
              <a:off x="2798431" y="1568496"/>
              <a:ext cx="100117" cy="100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5BA47931-38C1-BC40-9634-0606DB7B9CB6}"/>
                </a:ext>
              </a:extLst>
            </p:cNvPr>
            <p:cNvSpPr/>
            <p:nvPr/>
          </p:nvSpPr>
          <p:spPr>
            <a:xfrm>
              <a:off x="2945636" y="1568496"/>
              <a:ext cx="100117" cy="100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CA2B54EB-1557-9442-B3DE-3BD1B34C66BB}"/>
                </a:ext>
              </a:extLst>
            </p:cNvPr>
            <p:cNvSpPr/>
            <p:nvPr/>
          </p:nvSpPr>
          <p:spPr>
            <a:xfrm>
              <a:off x="3092841" y="1568496"/>
              <a:ext cx="100117" cy="100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7" name="Rectangle 186">
            <a:extLst>
              <a:ext uri="{FF2B5EF4-FFF2-40B4-BE49-F238E27FC236}">
                <a16:creationId xmlns:a16="http://schemas.microsoft.com/office/drawing/2014/main" id="{6A8387BF-2318-9542-AE97-2043DA813051}"/>
              </a:ext>
            </a:extLst>
          </p:cNvPr>
          <p:cNvSpPr/>
          <p:nvPr/>
        </p:nvSpPr>
        <p:spPr>
          <a:xfrm>
            <a:off x="2864022" y="5698478"/>
            <a:ext cx="1288127" cy="24695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573597F7-7493-364F-BF11-E0711AFF1025}"/>
              </a:ext>
            </a:extLst>
          </p:cNvPr>
          <p:cNvCxnSpPr>
            <a:cxnSpLocks/>
          </p:cNvCxnSpPr>
          <p:nvPr/>
        </p:nvCxnSpPr>
        <p:spPr>
          <a:xfrm>
            <a:off x="2369726" y="5825295"/>
            <a:ext cx="494296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38349520-E8B2-8746-93E4-BDE3BCECB801}"/>
              </a:ext>
            </a:extLst>
          </p:cNvPr>
          <p:cNvSpPr txBox="1"/>
          <p:nvPr/>
        </p:nvSpPr>
        <p:spPr>
          <a:xfrm>
            <a:off x="4344228" y="5696201"/>
            <a:ext cx="3861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Vehicle Inside RSA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2B081450-BCF6-2341-A1DF-A784274AB9BE}"/>
              </a:ext>
            </a:extLst>
          </p:cNvPr>
          <p:cNvSpPr txBox="1"/>
          <p:nvPr/>
        </p:nvSpPr>
        <p:spPr>
          <a:xfrm>
            <a:off x="670526" y="1292397"/>
            <a:ext cx="5148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CABLE</a:t>
            </a:r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46666DDE-5114-8346-A6A4-DB0D4218EDAC}"/>
              </a:ext>
            </a:extLst>
          </p:cNvPr>
          <p:cNvGrpSpPr/>
          <p:nvPr/>
        </p:nvGrpSpPr>
        <p:grpSpPr>
          <a:xfrm>
            <a:off x="2911598" y="1931504"/>
            <a:ext cx="1130552" cy="100117"/>
            <a:chOff x="2062406" y="1568496"/>
            <a:chExt cx="1130552" cy="100117"/>
          </a:xfrm>
        </p:grpSpPr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A78DF209-CC2B-B84A-A584-69ACC3F640A5}"/>
                </a:ext>
              </a:extLst>
            </p:cNvPr>
            <p:cNvSpPr/>
            <p:nvPr/>
          </p:nvSpPr>
          <p:spPr>
            <a:xfrm>
              <a:off x="2062406" y="1568496"/>
              <a:ext cx="100117" cy="100117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98AD0822-6AB0-DE49-887A-18B5DDCEBC0E}"/>
                </a:ext>
              </a:extLst>
            </p:cNvPr>
            <p:cNvSpPr/>
            <p:nvPr/>
          </p:nvSpPr>
          <p:spPr>
            <a:xfrm>
              <a:off x="2209611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1F2876EA-DBDC-CB4C-85BB-F9BEE11C30A8}"/>
                </a:ext>
              </a:extLst>
            </p:cNvPr>
            <p:cNvSpPr/>
            <p:nvPr/>
          </p:nvSpPr>
          <p:spPr>
            <a:xfrm>
              <a:off x="2356816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EC5469CF-D0EA-0741-BF45-91DA011C626E}"/>
                </a:ext>
              </a:extLst>
            </p:cNvPr>
            <p:cNvSpPr/>
            <p:nvPr/>
          </p:nvSpPr>
          <p:spPr>
            <a:xfrm>
              <a:off x="2504021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44190523-7510-AD4E-8CF6-980A58FCB514}"/>
                </a:ext>
              </a:extLst>
            </p:cNvPr>
            <p:cNvSpPr/>
            <p:nvPr/>
          </p:nvSpPr>
          <p:spPr>
            <a:xfrm>
              <a:off x="2651226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036C6135-885A-674A-921E-F3C10C836622}"/>
                </a:ext>
              </a:extLst>
            </p:cNvPr>
            <p:cNvSpPr/>
            <p:nvPr/>
          </p:nvSpPr>
          <p:spPr>
            <a:xfrm>
              <a:off x="2798431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7CB04F2-7104-A54F-A0F2-69D649AAD643}"/>
                </a:ext>
              </a:extLst>
            </p:cNvPr>
            <p:cNvSpPr/>
            <p:nvPr/>
          </p:nvSpPr>
          <p:spPr>
            <a:xfrm>
              <a:off x="2945636" y="1568496"/>
              <a:ext cx="100117" cy="10011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849E2659-5A90-A540-8CBA-D666B5B0434E}"/>
                </a:ext>
              </a:extLst>
            </p:cNvPr>
            <p:cNvSpPr/>
            <p:nvPr/>
          </p:nvSpPr>
          <p:spPr>
            <a:xfrm>
              <a:off x="3092841" y="1568496"/>
              <a:ext cx="100117" cy="100117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3" name="Rectangle 202">
            <a:extLst>
              <a:ext uri="{FF2B5EF4-FFF2-40B4-BE49-F238E27FC236}">
                <a16:creationId xmlns:a16="http://schemas.microsoft.com/office/drawing/2014/main" id="{54C43881-404C-2C4F-9207-800426479FD8}"/>
              </a:ext>
            </a:extLst>
          </p:cNvPr>
          <p:cNvSpPr/>
          <p:nvPr/>
        </p:nvSpPr>
        <p:spPr>
          <a:xfrm>
            <a:off x="2824872" y="1864760"/>
            <a:ext cx="1288127" cy="24695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4CA20963-6543-8F45-B8CB-26531BC28BFE}"/>
              </a:ext>
            </a:extLst>
          </p:cNvPr>
          <p:cNvCxnSpPr>
            <a:cxnSpLocks/>
          </p:cNvCxnSpPr>
          <p:nvPr/>
        </p:nvCxnSpPr>
        <p:spPr>
          <a:xfrm>
            <a:off x="2330576" y="1991577"/>
            <a:ext cx="494296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5" name="TextBox 204">
            <a:extLst>
              <a:ext uri="{FF2B5EF4-FFF2-40B4-BE49-F238E27FC236}">
                <a16:creationId xmlns:a16="http://schemas.microsoft.com/office/drawing/2014/main" id="{86D6DFD5-45FE-954C-85C1-EB775CFF280A}"/>
              </a:ext>
            </a:extLst>
          </p:cNvPr>
          <p:cNvSpPr txBox="1"/>
          <p:nvPr/>
        </p:nvSpPr>
        <p:spPr>
          <a:xfrm>
            <a:off x="3793371" y="1647680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GPS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2A6F0597-FA63-894F-9930-1AE8CA42F818}"/>
              </a:ext>
            </a:extLst>
          </p:cNvPr>
          <p:cNvSpPr txBox="1"/>
          <p:nvPr/>
        </p:nvSpPr>
        <p:spPr>
          <a:xfrm>
            <a:off x="2633242" y="1671856"/>
            <a:ext cx="728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NETWORK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B8FC2F1A-2C8A-D040-AB85-28AF48D006B6}"/>
              </a:ext>
            </a:extLst>
          </p:cNvPr>
          <p:cNvSpPr txBox="1"/>
          <p:nvPr/>
        </p:nvSpPr>
        <p:spPr>
          <a:xfrm>
            <a:off x="4320684" y="1855560"/>
            <a:ext cx="3695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 Lights, unit has no power, or LED disconnected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2F4D285C-A1E9-6D4B-82DD-37BD1FFE5FA8}"/>
              </a:ext>
            </a:extLst>
          </p:cNvPr>
          <p:cNvSpPr txBox="1"/>
          <p:nvPr/>
        </p:nvSpPr>
        <p:spPr>
          <a:xfrm>
            <a:off x="3792147" y="2080509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GPS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439D28D0-F978-074F-A286-BA7B83FD8E62}"/>
              </a:ext>
            </a:extLst>
          </p:cNvPr>
          <p:cNvSpPr txBox="1"/>
          <p:nvPr/>
        </p:nvSpPr>
        <p:spPr>
          <a:xfrm>
            <a:off x="2632018" y="2104685"/>
            <a:ext cx="728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NETWORK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B5BBCF9B-C455-4244-A5D1-81B72495B3B9}"/>
              </a:ext>
            </a:extLst>
          </p:cNvPr>
          <p:cNvSpPr txBox="1"/>
          <p:nvPr/>
        </p:nvSpPr>
        <p:spPr>
          <a:xfrm>
            <a:off x="3793371" y="2549724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GPS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AF873495-ABAD-934E-A15A-F339BC83F315}"/>
              </a:ext>
            </a:extLst>
          </p:cNvPr>
          <p:cNvSpPr txBox="1"/>
          <p:nvPr/>
        </p:nvSpPr>
        <p:spPr>
          <a:xfrm>
            <a:off x="2633242" y="2573900"/>
            <a:ext cx="728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NETWORK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DB8558CA-E257-2346-AC1B-B2FBF3CE4FD7}"/>
              </a:ext>
            </a:extLst>
          </p:cNvPr>
          <p:cNvSpPr txBox="1"/>
          <p:nvPr/>
        </p:nvSpPr>
        <p:spPr>
          <a:xfrm>
            <a:off x="3792147" y="3015923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GPS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8AB1FBD8-AC57-0C43-A3DF-31578250BF0D}"/>
              </a:ext>
            </a:extLst>
          </p:cNvPr>
          <p:cNvSpPr txBox="1"/>
          <p:nvPr/>
        </p:nvSpPr>
        <p:spPr>
          <a:xfrm>
            <a:off x="2632018" y="3040099"/>
            <a:ext cx="728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NETWORK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43256FE5-9AA0-5F41-AA28-317F046B0A68}"/>
              </a:ext>
            </a:extLst>
          </p:cNvPr>
          <p:cNvSpPr txBox="1"/>
          <p:nvPr/>
        </p:nvSpPr>
        <p:spPr>
          <a:xfrm>
            <a:off x="3809412" y="3508928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GPS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9A6DB454-08CD-6E4E-99A2-7E23640A5DCE}"/>
              </a:ext>
            </a:extLst>
          </p:cNvPr>
          <p:cNvSpPr txBox="1"/>
          <p:nvPr/>
        </p:nvSpPr>
        <p:spPr>
          <a:xfrm>
            <a:off x="2649283" y="3533104"/>
            <a:ext cx="728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NETWORK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C42BA1-DD39-542F-8D77-02A4CAEDAED4}"/>
              </a:ext>
            </a:extLst>
          </p:cNvPr>
          <p:cNvSpPr/>
          <p:nvPr/>
        </p:nvSpPr>
        <p:spPr>
          <a:xfrm>
            <a:off x="2205425" y="2139436"/>
            <a:ext cx="6449721" cy="4773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56D3FA-CEE0-DFFA-2FDC-E51EC3AE0F7C}"/>
              </a:ext>
            </a:extLst>
          </p:cNvPr>
          <p:cNvSpPr/>
          <p:nvPr/>
        </p:nvSpPr>
        <p:spPr>
          <a:xfrm>
            <a:off x="2205425" y="3552810"/>
            <a:ext cx="6449721" cy="4773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1D1636-5613-B2A8-8A86-B81731C0D40D}"/>
              </a:ext>
            </a:extLst>
          </p:cNvPr>
          <p:cNvSpPr txBox="1"/>
          <p:nvPr/>
        </p:nvSpPr>
        <p:spPr>
          <a:xfrm>
            <a:off x="256897" y="2505723"/>
            <a:ext cx="1851382" cy="12003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These light patterns indicate system is working properly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FCB9CF-069F-AA25-D45E-37C0E44FEDC1}"/>
              </a:ext>
            </a:extLst>
          </p:cNvPr>
          <p:cNvSpPr/>
          <p:nvPr/>
        </p:nvSpPr>
        <p:spPr>
          <a:xfrm>
            <a:off x="2205425" y="4145795"/>
            <a:ext cx="6464945" cy="19928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CAE3D6-BC93-A0E6-5C08-CDA65CFCB6FA}"/>
              </a:ext>
            </a:extLst>
          </p:cNvPr>
          <p:cNvSpPr txBox="1"/>
          <p:nvPr/>
        </p:nvSpPr>
        <p:spPr>
          <a:xfrm>
            <a:off x="240268" y="4460844"/>
            <a:ext cx="1851382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These light patterns indicate RSA warnings</a:t>
            </a:r>
          </a:p>
        </p:txBody>
      </p:sp>
    </p:spTree>
    <p:extLst>
      <p:ext uri="{BB962C8B-B14F-4D97-AF65-F5344CB8AC3E}">
        <p14:creationId xmlns:p14="http://schemas.microsoft.com/office/powerpoint/2010/main" val="342726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\\sfp02\Shared\P D Const Admin\PROJMGMT\USERS\Power\FAA\2013\2014 FA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562000" y="5438503"/>
            <a:ext cx="8020000" cy="42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+mn-lt"/>
              </a:rPr>
              <a:t>Thank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BE0A28-9B4F-A885-9A20-7CC470FB82FB}"/>
              </a:ext>
            </a:extLst>
          </p:cNvPr>
          <p:cNvSpPr txBox="1"/>
          <p:nvPr/>
        </p:nvSpPr>
        <p:spPr>
          <a:xfrm>
            <a:off x="283320" y="1632143"/>
            <a:ext cx="8577359" cy="2492990"/>
          </a:xfrm>
          <a:prstGeom prst="rect">
            <a:avLst/>
          </a:prstGeom>
          <a:solidFill>
            <a:schemeClr val="bg1">
              <a:alpha val="62000"/>
            </a:schemeClr>
          </a:solidFill>
          <a:ln w="635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If you are experiencing a problem with an </a:t>
            </a:r>
            <a:r>
              <a:rPr lang="en-US" b="1" dirty="0" err="1"/>
              <a:t>RIWS</a:t>
            </a:r>
            <a:r>
              <a:rPr lang="en-US" b="1" dirty="0"/>
              <a:t> device, report to your foremen/manager and Email the following details to </a:t>
            </a:r>
            <a:r>
              <a:rPr lang="en-US" b="1" dirty="0">
                <a:hlinkClick r:id="rId4"/>
              </a:rPr>
              <a:t>matt.cairns@wcaa.us</a:t>
            </a:r>
            <a:r>
              <a:rPr lang="en-US" b="1" dirty="0"/>
              <a:t> &amp; </a:t>
            </a:r>
            <a:r>
              <a:rPr lang="en-US" b="1" dirty="0">
                <a:hlinkClick r:id="rId5"/>
              </a:rPr>
              <a:t>david.bogle@wcaa.us</a:t>
            </a:r>
            <a:r>
              <a:rPr lang="en-US" b="1" dirty="0"/>
              <a:t>:</a:t>
            </a:r>
          </a:p>
          <a:p>
            <a:pPr algn="ctr"/>
            <a:endParaRPr lang="en-U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Your name and contact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Asset ID of the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Detailed description of the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Date and time of the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Approximate location in the AOA where the problem took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Screen pictures at the time of the issue (if possible)</a:t>
            </a:r>
          </a:p>
        </p:txBody>
      </p:sp>
    </p:spTree>
    <p:extLst>
      <p:ext uri="{BB962C8B-B14F-4D97-AF65-F5344CB8AC3E}">
        <p14:creationId xmlns:p14="http://schemas.microsoft.com/office/powerpoint/2010/main" val="86668786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362</Words>
  <Application>Microsoft Office PowerPoint</Application>
  <PresentationFormat>On-screen Show (4:3)</PresentationFormat>
  <Paragraphs>77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Tahoma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Bogle</dc:creator>
  <cp:lastModifiedBy>David Bogle</cp:lastModifiedBy>
  <cp:revision>1</cp:revision>
  <dcterms:created xsi:type="dcterms:W3CDTF">2024-03-18T12:45:05Z</dcterms:created>
  <dcterms:modified xsi:type="dcterms:W3CDTF">2024-03-18T17:04:49Z</dcterms:modified>
</cp:coreProperties>
</file>